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8"/>
  </p:notesMasterIdLst>
  <p:handoutMasterIdLst>
    <p:handoutMasterId r:id="rId19"/>
  </p:handoutMasterIdLst>
  <p:sldIdLst>
    <p:sldId id="262" r:id="rId3"/>
    <p:sldId id="1123" r:id="rId4"/>
    <p:sldId id="1130" r:id="rId5"/>
    <p:sldId id="1132" r:id="rId6"/>
    <p:sldId id="1133" r:id="rId7"/>
    <p:sldId id="1129" r:id="rId8"/>
    <p:sldId id="1125" r:id="rId9"/>
    <p:sldId id="1126" r:id="rId10"/>
    <p:sldId id="1131" r:id="rId11"/>
    <p:sldId id="310" r:id="rId12"/>
    <p:sldId id="333" r:id="rId13"/>
    <p:sldId id="338" r:id="rId14"/>
    <p:sldId id="287" r:id="rId15"/>
    <p:sldId id="1124" r:id="rId16"/>
    <p:sldId id="1115" r:id="rId1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, Edith" initials="FE" lastIdx="5" clrIdx="0">
    <p:extLst>
      <p:ext uri="{19B8F6BF-5375-455C-9EA6-DF929625EA0E}">
        <p15:presenceInfo xmlns:p15="http://schemas.microsoft.com/office/powerpoint/2012/main" userId="S::edith.franc@wienerboerse.at::5d98f047-f4c6-45b1-82d1-0157015ed4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A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5"/>
    <p:restoredTop sz="94566"/>
  </p:normalViewPr>
  <p:slideViewPr>
    <p:cSldViewPr>
      <p:cViewPr varScale="1">
        <p:scale>
          <a:sx n="142" d="100"/>
          <a:sy n="142" d="100"/>
        </p:scale>
        <p:origin x="1236" y="120"/>
      </p:cViewPr>
      <p:guideLst>
        <p:guide orient="horz" pos="279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71" d="100"/>
          <a:sy n="171" d="100"/>
        </p:scale>
        <p:origin x="44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4BFC69C-D901-1749-94DB-727DC73F50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AFFC19-8FBB-1E45-BB82-BEEB1E561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EAF15-D37E-8B4A-8BF2-8D0CC74C9873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C5C878-804B-294F-90DA-1E4021B13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720AE0-273E-E046-BBAD-9B840834E3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D1611-9CB8-624E-BD26-48C4507720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028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6AA77-97CC-4EEA-8AAC-D5BB9CF34CA6}" type="datetimeFigureOut">
              <a:rPr lang="de-AT" smtClean="0"/>
              <a:t>13.01.2021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23240-E69F-43EE-82F4-D39E432F10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140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23240-E69F-43EE-82F4-D39E432F10FD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965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Monatsstatistik,</a:t>
            </a:r>
            <a:r>
              <a:rPr lang="de-DE" baseline="0" dirty="0"/>
              <a:t> FESE (Marktkapitalisierung)</a:t>
            </a:r>
          </a:p>
          <a:p>
            <a:r>
              <a:rPr lang="de-AT" baseline="0" dirty="0"/>
              <a:t>Update: Maria Zorn Q4 2020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3198C-F4FD-4139-9C50-35ECC65B194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0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44">
              <a:defRPr/>
            </a:pPr>
            <a:r>
              <a:rPr lang="de-DE" dirty="0"/>
              <a:t>Quelle: Monatsstatistik,</a:t>
            </a:r>
            <a:r>
              <a:rPr lang="de-DE" baseline="0" dirty="0"/>
              <a:t> FESE (Marktkapitalisierung)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3198C-F4FD-4139-9C50-35ECC65B194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430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3198C-F4FD-4139-9C50-35ECC65B1949}" type="slidenum">
              <a:rPr lang="de-AT" smtClean="0"/>
              <a:pPr>
                <a:defRPr/>
              </a:pPr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7085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3198C-F4FD-4139-9C50-35ECC65B194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5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3" t="18904" b="3985"/>
          <a:stretch/>
        </p:blipFill>
        <p:spPr>
          <a:xfrm>
            <a:off x="0" y="-1"/>
            <a:ext cx="6143624" cy="5143501"/>
          </a:xfrm>
          <a:prstGeom prst="rect">
            <a:avLst/>
          </a:prstGeom>
        </p:spPr>
      </p:pic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1950" y="4446402"/>
            <a:ext cx="6032369" cy="324036"/>
          </a:xfrm>
          <a:prstGeom prst="rect">
            <a:avLst/>
          </a:prstGeom>
        </p:spPr>
        <p:txBody>
          <a:bodyPr anchor="ctr" anchorCtr="0"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Subheadline 2 Beispieltext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" y="3803874"/>
            <a:ext cx="5583061" cy="52047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Headline 1 Beispieltext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7705725" y="171450"/>
            <a:ext cx="1333500" cy="8572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AF6F48-8F47-A64A-8AB7-28A13BC7E0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68" y="368951"/>
            <a:ext cx="1230420" cy="93372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9E7F41-5905-0642-B70D-736A8B89B5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68" y="4188524"/>
            <a:ext cx="1008112" cy="6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3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07FF2-DF54-8C4E-ABDD-AAAC0362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836075-F067-7645-83D9-BF39F6F07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3DA881-4E4C-EE4C-AD48-30412B37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C0C04-5FF5-B84B-9BB5-605970C29BFF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9885A0-49FC-0748-B46B-82C9ACAC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2152D9-8907-AA48-A355-4CB5D630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FF1BF6A-77C2-1B4F-BE67-733D6CA3A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44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6FAEA-7730-0445-AF85-B341C705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85E1CC-F789-9848-B5B3-CE0D9F364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71E24F-D2FE-6647-A87F-8DEB9AA0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C0C04-5FF5-B84B-9BB5-605970C29BFF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7173BF-C2C3-8B4D-A626-2F66EC34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EA0A25-00D3-E14D-B1C7-13126AD6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FF1BF6A-77C2-1B4F-BE67-733D6CA3A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1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3DAAC-0A4E-B340-805D-6AF393F6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D57324-C447-2C44-8179-13629658C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90EF8F-2925-EB46-951C-D6A36FAEC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FFE7E5-B127-0D48-978E-866B8CEF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C0C04-5FF5-B84B-9BB5-605970C29BFF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4611E8-C875-F144-89D6-8DDE14D5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CA45FB-D7DD-5C4D-AD14-58BFEC3E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FF1BF6A-77C2-1B4F-BE67-733D6CA3A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85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5950E-C671-8B47-A4E5-87E524021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36F0B3-9E93-CC4A-8376-84CFC98B8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046CC6-CFCF-9446-9EEE-C63E7FF78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15D584-881D-DC49-922E-E247E0283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7B6C3D0-0056-5243-B04A-8B0CB3662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D3BD039-BC87-2F43-8977-24994615D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C0C04-5FF5-B84B-9BB5-605970C29BFF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4FA4915-2252-6B4E-863B-18BCD4E2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ADC364C-095E-2748-B85D-4D6C70964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FF1BF6A-77C2-1B4F-BE67-733D6CA3A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83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358FC-2BBE-3A4D-BF9C-D80112E6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ECBCCA-B6B4-EF43-8E05-4E3C0951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C0C04-5FF5-B84B-9BB5-605970C29BFF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AC5F83B-8572-6846-A420-F8026CB5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27B6EB-D14B-7F43-87CD-40EBD970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FF1BF6A-77C2-1B4F-BE67-733D6CA3A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377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43C385-8E75-3942-A079-7D2F52FF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C0C04-5FF5-B84B-9BB5-605970C29BFF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D8587EB-6973-2447-83C5-324588AF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CA84AF-E12D-B44C-8121-9CE68535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FF1BF6A-77C2-1B4F-BE67-733D6CA3A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048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DF5EB-A1B1-A74D-8DD3-0C88418F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2B5AB1-D86C-2C4A-A42D-9B0138C33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C7E5D2-2D05-7340-86DE-6DA811BD7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111A6A-A5E3-A549-8207-7D2731A5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C0C04-5FF5-B84B-9BB5-605970C29BFF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B19A1B-91BC-C14B-8A87-64A200DB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080DE5-7D83-9843-A6B9-A60EC1DD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FF1BF6A-77C2-1B4F-BE67-733D6CA3A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512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17F7A-AFA1-1643-BCC4-AC8C76F8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99650A4-9C45-A74C-9E2D-9D23B0917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E1BB17-816D-A743-BB06-B55FB92DC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3F7AD7-56A7-3D4D-8DD2-70A20F91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C0C04-5FF5-B84B-9BB5-605970C29BFF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8D558-C096-4044-BBBC-8E5A0111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FA7158-2288-304B-BF82-A76FB423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FF1BF6A-77C2-1B4F-BE67-733D6CA3A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752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80678-A5DC-7344-92A8-5B54E3B1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A6423F4-0222-A242-8542-8A35823BC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F727F5-848A-564C-9909-BE99ED4A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C0C04-5FF5-B84B-9BB5-605970C29BFF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47B4C1-DF91-164F-B3DE-74E17AC3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A77B93-0F5D-9149-80F5-4F8359C4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FF1BF6A-77C2-1B4F-BE67-733D6CA3A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326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77167DA-4753-B541-93E6-E5253D0DF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1B1E20-395E-264A-B0AB-756CC45AA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7D3791-951D-9B47-AF90-C42CA6BC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C0C04-5FF5-B84B-9BB5-605970C29BFF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282F2C-A42C-834F-B3E1-C7CD68CB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175A39-5FD2-AB44-9F78-33A23F7B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FF1BF6A-77C2-1B4F-BE67-733D6CA3A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39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190587" y="4773414"/>
            <a:ext cx="2497617" cy="24209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70887" y="4770438"/>
            <a:ext cx="520701" cy="266307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834FEB-5CE9-478E-B36F-D9E76D4A3ADD}" type="slidenum">
              <a:rPr lang="de-D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r>
              <a:rPr lang="de-DE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Textplatzhalter 10"/>
          <p:cNvSpPr>
            <a:spLocks noGrp="1"/>
          </p:cNvSpPr>
          <p:nvPr>
            <p:ph type="body" idx="12"/>
          </p:nvPr>
        </p:nvSpPr>
        <p:spPr>
          <a:xfrm>
            <a:off x="3153103" y="1333500"/>
            <a:ext cx="5400347" cy="3182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 4"/>
          <p:cNvSpPr>
            <a:spLocks noGrp="1"/>
          </p:cNvSpPr>
          <p:nvPr>
            <p:ph type="title"/>
          </p:nvPr>
        </p:nvSpPr>
        <p:spPr>
          <a:xfrm>
            <a:off x="3168869" y="269875"/>
            <a:ext cx="4295555" cy="952500"/>
          </a:xfrm>
          <a:prstGeom prst="rect">
            <a:avLst/>
          </a:prstGeom>
        </p:spPr>
        <p:txBody>
          <a:bodyPr anchor="b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8" t="5066" b="5066"/>
          <a:stretch/>
        </p:blipFill>
        <p:spPr>
          <a:xfrm>
            <a:off x="0" y="0"/>
            <a:ext cx="3024917" cy="515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5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5B91224-6009-8B42-96BF-5786FDCEF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16850" r="351" b="41762"/>
          <a:stretch/>
        </p:blipFill>
        <p:spPr>
          <a:xfrm>
            <a:off x="0" y="-20538"/>
            <a:ext cx="10980712" cy="5956126"/>
          </a:xfrm>
          <a:prstGeom prst="rect">
            <a:avLst/>
          </a:prstGeom>
        </p:spPr>
      </p:pic>
      <p:sp>
        <p:nvSpPr>
          <p:cNvPr id="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1950" y="4446402"/>
            <a:ext cx="6032369" cy="324036"/>
          </a:xfrm>
          <a:prstGeom prst="rect">
            <a:avLst/>
          </a:prstGeom>
        </p:spPr>
        <p:txBody>
          <a:bodyPr anchor="ctr" anchorCtr="0"/>
          <a:lstStyle>
            <a:lvl1pPr>
              <a:buFontTx/>
              <a:buNone/>
              <a:defRPr sz="1600" b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Subheadline 2 Beispieltext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475" y="3803874"/>
            <a:ext cx="5583061" cy="520476"/>
          </a:xfrm>
          <a:prstGeom prst="rect">
            <a:avLst/>
          </a:prstGeom>
        </p:spPr>
        <p:txBody>
          <a:bodyPr/>
          <a:lstStyle>
            <a:lvl1pPr algn="l">
              <a:defRPr sz="3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Headline 1 Beispieltext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CEF2140-B1AD-A84A-87C6-215079B3E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67" y="378923"/>
            <a:ext cx="1230420" cy="9339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1243902-114B-9245-912A-DD8471A538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67" y="4283522"/>
            <a:ext cx="1019265" cy="52047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285A5EA-CD5E-E44A-970C-0D0B59D037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51670"/>
            <a:ext cx="864096" cy="9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8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68473" y="4773414"/>
            <a:ext cx="2497617" cy="24209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70887" y="4770438"/>
            <a:ext cx="520701" cy="266307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834FEB-5CE9-478E-B36F-D9E76D4A3ADD}" type="slidenum">
              <a:rPr lang="de-D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r>
              <a:rPr lang="de-DE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Textplatzhalter 10"/>
          <p:cNvSpPr>
            <a:spLocks noGrp="1"/>
          </p:cNvSpPr>
          <p:nvPr>
            <p:ph type="body" idx="12"/>
          </p:nvPr>
        </p:nvSpPr>
        <p:spPr>
          <a:xfrm>
            <a:off x="371475" y="1333500"/>
            <a:ext cx="8181975" cy="3182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 4"/>
          <p:cNvSpPr>
            <a:spLocks noGrp="1"/>
          </p:cNvSpPr>
          <p:nvPr>
            <p:ph type="title"/>
          </p:nvPr>
        </p:nvSpPr>
        <p:spPr>
          <a:xfrm>
            <a:off x="371475" y="269875"/>
            <a:ext cx="7092949" cy="952500"/>
          </a:xfrm>
          <a:prstGeom prst="rect">
            <a:avLst/>
          </a:prstGeom>
        </p:spPr>
        <p:txBody>
          <a:bodyPr anchor="b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776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1475" y="1343024"/>
            <a:ext cx="4054476" cy="333375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33500"/>
            <a:ext cx="4039121" cy="33444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371475" y="269875"/>
            <a:ext cx="7092950" cy="952500"/>
          </a:xfrm>
          <a:prstGeom prst="rect">
            <a:avLst/>
          </a:prstGeom>
        </p:spPr>
        <p:txBody>
          <a:bodyPr anchor="b"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68473" y="4773414"/>
            <a:ext cx="2497617" cy="24209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70887" y="4770438"/>
            <a:ext cx="520701" cy="266307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834FEB-5CE9-478E-B36F-D9E76D4A3ADD}" type="slidenum">
              <a:rPr lang="de-D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r>
              <a:rPr lang="de-DE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71475" y="269875"/>
            <a:ext cx="7092950" cy="952500"/>
          </a:xfrm>
          <a:prstGeom prst="rect">
            <a:avLst/>
          </a:prstGeom>
        </p:spPr>
        <p:txBody>
          <a:bodyPr anchor="b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68473" y="4773414"/>
            <a:ext cx="2497617" cy="24209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70887" y="4770438"/>
            <a:ext cx="520701" cy="266307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834FEB-5CE9-478E-B36F-D9E76D4A3ADD}" type="slidenum">
              <a:rPr lang="de-D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r>
              <a:rPr lang="de-DE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70887" y="4770438"/>
            <a:ext cx="520701" cy="266307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834FEB-5CE9-478E-B36F-D9E76D4A3ADD}" type="slidenum">
              <a:rPr lang="de-D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r>
              <a:rPr lang="de-DE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E56C65-C21C-764E-BA75-96879CE65B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56" y="339502"/>
            <a:ext cx="1219777" cy="9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47314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291352"/>
            <a:ext cx="1019175" cy="7209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73" y="2221738"/>
            <a:ext cx="4442865" cy="254684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8" t="5066" b="5066"/>
          <a:stretch/>
        </p:blipFill>
        <p:spPr>
          <a:xfrm>
            <a:off x="0" y="0"/>
            <a:ext cx="3024917" cy="515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30285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A222188F-9B54-AD43-873C-B80045658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4917" cy="515303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C1067B6-9BC3-E349-A5DB-335CCDDA79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0994"/>
            <a:ext cx="2670051" cy="40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36322-0339-9C40-8D66-EAE4471E8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796220-95DD-6145-8BC2-A5303C577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D6A79F-A5B6-B443-B1DE-FDCAA024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63C0C04-5FF5-B84B-9BB5-605970C29BFF}" type="datetimeFigureOut">
              <a:rPr lang="de-DE" smtClean="0"/>
              <a:t>13.01.2021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118180-7619-7649-8ADF-984386AB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E4D372-33F0-2B40-A814-19CE2C7B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FF1BF6A-77C2-1B4F-BE67-733D6CA3A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00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6F0866B-BF36-8E4E-9DDC-CD3F15A322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67494"/>
            <a:ext cx="792088" cy="60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1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2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rtl="0" eaLnBrk="1" fontAlgn="base" hangingPunct="1">
        <a:lnSpc>
          <a:spcPct val="115000"/>
        </a:lnSpc>
        <a:spcBef>
          <a:spcPct val="25000"/>
        </a:spcBef>
        <a:spcAft>
          <a:spcPct val="0"/>
        </a:spcAft>
        <a:buClr>
          <a:srgbClr val="D10019"/>
        </a:buClr>
        <a:buSzPct val="150000"/>
        <a:buFont typeface="Wingdings" charset="0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352425" indent="-350838" algn="l" rtl="0" eaLnBrk="1" fontAlgn="base" hangingPunct="1">
        <a:lnSpc>
          <a:spcPct val="115000"/>
        </a:lnSpc>
        <a:spcBef>
          <a:spcPct val="25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2pPr>
      <a:lvl3pPr marL="714375" indent="-36036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3pPr>
      <a:lvl4pPr marL="1076325" indent="-36036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charset="0"/>
        <a:buChar char="¨"/>
        <a:defRPr>
          <a:solidFill>
            <a:schemeClr val="tx1"/>
          </a:solidFill>
          <a:latin typeface="+mn-lt"/>
          <a:ea typeface="+mn-ea"/>
        </a:defRPr>
      </a:lvl4pPr>
      <a:lvl5pPr marL="1419225" indent="-3413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876425" indent="-3413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33625" indent="-3413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790825" indent="-3413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48025" indent="-3413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905C5C-172A-8446-9190-C2576C267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0132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0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0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8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image" Target="../media/image37.emf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image" Target="../media/image35.emf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oleObject" Target="../embeddings/oleObject3.bin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33.xml"/><Relationship Id="rId21" Type="http://schemas.openxmlformats.org/officeDocument/2006/relationships/tags" Target="../tags/tag51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29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tags" Target="../tags/tag54.xml"/><Relationship Id="rId32" Type="http://schemas.openxmlformats.org/officeDocument/2006/relationships/image" Target="../media/image39.emf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image" Target="../media/image35.emf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31" Type="http://schemas.openxmlformats.org/officeDocument/2006/relationships/oleObject" Target="../embeddings/oleObject6.bin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oleObject" Target="../embeddings/oleObject4.bin"/><Relationship Id="rId30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E37103C7-1A70-4109-845E-CB06389AF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F076109-B4EC-44BF-A69D-CCF5F5810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Next 250.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9980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Vienna Stock Exchange at a </a:t>
            </a:r>
            <a:r>
              <a:rPr lang="de-AT" dirty="0" err="1"/>
              <a:t>glance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834FEB-5CE9-478E-B36F-D9E76D4A3ADD}" type="slidenum">
              <a:rPr lang="de-DE" smtClean="0"/>
              <a:pPr>
                <a:defRPr/>
              </a:pPr>
              <a:t>10</a:t>
            </a:fld>
            <a:r>
              <a:rPr lang="de-DE" dirty="0"/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1475" y="4767724"/>
            <a:ext cx="47053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AT" sz="800" dirty="0" err="1"/>
              <a:t>Regulated</a:t>
            </a:r>
            <a:r>
              <a:rPr lang="de-AT" sz="800" dirty="0"/>
              <a:t> Markets and Vienna MTF - Source: Wiener Börse AG, </a:t>
            </a:r>
            <a:r>
              <a:rPr lang="de-AT" sz="800" dirty="0" err="1"/>
              <a:t>December</a:t>
            </a:r>
            <a:r>
              <a:rPr lang="de-AT" sz="800" dirty="0"/>
              <a:t> 2020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-196208" y="1504121"/>
            <a:ext cx="9235333" cy="2896436"/>
            <a:chOff x="-196208" y="1504121"/>
            <a:chExt cx="9235333" cy="2896436"/>
          </a:xfrm>
        </p:grpSpPr>
        <p:grpSp>
          <p:nvGrpSpPr>
            <p:cNvPr id="4" name="Gruppieren 3"/>
            <p:cNvGrpSpPr/>
            <p:nvPr/>
          </p:nvGrpSpPr>
          <p:grpSpPr>
            <a:xfrm>
              <a:off x="-196208" y="2845922"/>
              <a:ext cx="9235333" cy="1554635"/>
              <a:chOff x="-345070" y="2845922"/>
              <a:chExt cx="9235333" cy="1554635"/>
            </a:xfrm>
          </p:grpSpPr>
          <p:sp>
            <p:nvSpPr>
              <p:cNvPr id="17" name="Textfeld 16"/>
              <p:cNvSpPr txBox="1"/>
              <p:nvPr/>
            </p:nvSpPr>
            <p:spPr>
              <a:xfrm>
                <a:off x="-345070" y="3938891"/>
                <a:ext cx="32336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b="1" dirty="0">
                    <a:latin typeface="+mj-lt"/>
                  </a:rPr>
                  <a:t>Market </a:t>
                </a:r>
              </a:p>
              <a:p>
                <a:pPr algn="ctr"/>
                <a:r>
                  <a:rPr lang="de-DE" sz="1200" b="1" dirty="0" err="1">
                    <a:latin typeface="+mj-lt"/>
                  </a:rPr>
                  <a:t>Capitalization</a:t>
                </a:r>
                <a:endParaRPr lang="de-DE" sz="1200" dirty="0">
                  <a:latin typeface="+mj-lt"/>
                </a:endParaRPr>
              </a:p>
            </p:txBody>
          </p:sp>
          <p:grpSp>
            <p:nvGrpSpPr>
              <p:cNvPr id="37" name="Gruppieren 36"/>
              <p:cNvGrpSpPr/>
              <p:nvPr/>
            </p:nvGrpSpPr>
            <p:grpSpPr>
              <a:xfrm>
                <a:off x="4835752" y="2845922"/>
                <a:ext cx="2363468" cy="1554635"/>
                <a:chOff x="5104193" y="2836548"/>
                <a:chExt cx="2491278" cy="1638704"/>
              </a:xfrm>
            </p:grpSpPr>
            <p:sp>
              <p:nvSpPr>
                <p:cNvPr id="18" name="Textfeld 17"/>
                <p:cNvSpPr txBox="1"/>
                <p:nvPr/>
              </p:nvSpPr>
              <p:spPr>
                <a:xfrm>
                  <a:off x="5104193" y="3988622"/>
                  <a:ext cx="2491278" cy="486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200" b="1" dirty="0">
                      <a:latin typeface="+mj-lt"/>
                    </a:rPr>
                    <a:t>Trading System Services</a:t>
                  </a:r>
                </a:p>
                <a:p>
                  <a:pPr algn="ctr"/>
                  <a:r>
                    <a:rPr lang="de-DE" sz="1200" dirty="0" err="1">
                      <a:latin typeface="+mj-lt"/>
                    </a:rPr>
                    <a:t>for</a:t>
                  </a:r>
                  <a:r>
                    <a:rPr lang="de-DE" sz="1200" dirty="0">
                      <a:latin typeface="+mj-lt"/>
                    </a:rPr>
                    <a:t> 5 </a:t>
                  </a:r>
                  <a:r>
                    <a:rPr lang="de-DE" sz="1200" dirty="0" err="1">
                      <a:latin typeface="+mj-lt"/>
                    </a:rPr>
                    <a:t>markets</a:t>
                  </a:r>
                  <a:endParaRPr lang="de-DE" sz="1200" dirty="0">
                    <a:latin typeface="+mj-lt"/>
                  </a:endParaRPr>
                </a:p>
              </p:txBody>
            </p:sp>
            <p:grpSp>
              <p:nvGrpSpPr>
                <p:cNvPr id="24" name="Gruppieren 23"/>
                <p:cNvGrpSpPr/>
                <p:nvPr/>
              </p:nvGrpSpPr>
              <p:grpSpPr>
                <a:xfrm>
                  <a:off x="5652379" y="2836548"/>
                  <a:ext cx="1394905" cy="1045063"/>
                  <a:chOff x="2416518" y="1677262"/>
                  <a:chExt cx="1936565" cy="1385663"/>
                </a:xfrm>
              </p:grpSpPr>
              <p:pic>
                <p:nvPicPr>
                  <p:cNvPr id="28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16518" y="1677262"/>
                    <a:ext cx="1936565" cy="1385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9" name="Rechteck 28"/>
                  <p:cNvSpPr/>
                  <p:nvPr/>
                </p:nvSpPr>
                <p:spPr>
                  <a:xfrm>
                    <a:off x="2742426" y="2139834"/>
                    <a:ext cx="1133029" cy="7312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de-DE" sz="2800" b="1" dirty="0">
                        <a:solidFill>
                          <a:srgbClr val="D10019"/>
                        </a:solidFill>
                      </a:rPr>
                      <a:t>5</a:t>
                    </a:r>
                  </a:p>
                </p:txBody>
              </p:sp>
            </p:grpSp>
          </p:grpSp>
          <p:grpSp>
            <p:nvGrpSpPr>
              <p:cNvPr id="35" name="Gruppieren 34"/>
              <p:cNvGrpSpPr/>
              <p:nvPr/>
            </p:nvGrpSpPr>
            <p:grpSpPr>
              <a:xfrm>
                <a:off x="1715879" y="2884668"/>
                <a:ext cx="2363468" cy="1515887"/>
                <a:chOff x="1768106" y="2877390"/>
                <a:chExt cx="2491278" cy="1597861"/>
              </a:xfrm>
            </p:grpSpPr>
            <p:sp>
              <p:nvSpPr>
                <p:cNvPr id="19" name="Textfeld 18"/>
                <p:cNvSpPr txBox="1"/>
                <p:nvPr/>
              </p:nvSpPr>
              <p:spPr>
                <a:xfrm>
                  <a:off x="1768106" y="3988621"/>
                  <a:ext cx="2491278" cy="486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200" b="1" dirty="0">
                      <a:latin typeface="+mj-lt"/>
                    </a:rPr>
                    <a:t>86 Trading Members</a:t>
                  </a:r>
                </a:p>
                <a:p>
                  <a:pPr algn="ctr"/>
                  <a:r>
                    <a:rPr lang="de-DE" sz="1200" dirty="0">
                      <a:latin typeface="+mj-lt"/>
                    </a:rPr>
                    <a:t>60 international</a:t>
                  </a:r>
                </a:p>
              </p:txBody>
            </p:sp>
            <p:pic>
              <p:nvPicPr>
                <p:cNvPr id="25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8353" y="2877390"/>
                  <a:ext cx="1390783" cy="991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6" name="Gruppieren 35"/>
              <p:cNvGrpSpPr/>
              <p:nvPr/>
            </p:nvGrpSpPr>
            <p:grpSpPr>
              <a:xfrm>
                <a:off x="3280556" y="2856746"/>
                <a:ext cx="2363468" cy="1543808"/>
                <a:chOff x="3524271" y="2847959"/>
                <a:chExt cx="2491278" cy="1627292"/>
              </a:xfrm>
            </p:grpSpPr>
            <p:sp>
              <p:nvSpPr>
                <p:cNvPr id="20" name="Textfeld 19"/>
                <p:cNvSpPr txBox="1"/>
                <p:nvPr/>
              </p:nvSpPr>
              <p:spPr>
                <a:xfrm>
                  <a:off x="3524271" y="3988621"/>
                  <a:ext cx="2491278" cy="486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200" b="1" dirty="0">
                      <a:latin typeface="+mj-lt"/>
                    </a:rPr>
                    <a:t>140+ Indices</a:t>
                  </a:r>
                </a:p>
                <a:p>
                  <a:pPr algn="ctr"/>
                  <a:r>
                    <a:rPr lang="de-DE" sz="1200" dirty="0" err="1">
                      <a:latin typeface="+mj-lt"/>
                    </a:rPr>
                    <a:t>for</a:t>
                  </a:r>
                  <a:r>
                    <a:rPr lang="de-DE" sz="1200" dirty="0">
                      <a:latin typeface="+mj-lt"/>
                    </a:rPr>
                    <a:t> 14 </a:t>
                  </a:r>
                  <a:r>
                    <a:rPr lang="de-DE" sz="1200" dirty="0" err="1">
                      <a:latin typeface="+mj-lt"/>
                    </a:rPr>
                    <a:t>markets</a:t>
                  </a:r>
                  <a:endParaRPr lang="de-DE" sz="1200" dirty="0">
                    <a:latin typeface="+mj-lt"/>
                  </a:endParaRPr>
                </a:p>
              </p:txBody>
            </p:sp>
            <p:pic>
              <p:nvPicPr>
                <p:cNvPr id="26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3075" y="2847959"/>
                  <a:ext cx="1072572" cy="1022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3" name="Gruppieren 32"/>
              <p:cNvGrpSpPr/>
              <p:nvPr/>
            </p:nvGrpSpPr>
            <p:grpSpPr>
              <a:xfrm>
                <a:off x="6526795" y="2979323"/>
                <a:ext cx="2363468" cy="1421231"/>
                <a:chOff x="6708557" y="2977165"/>
                <a:chExt cx="2491278" cy="1498086"/>
              </a:xfrm>
            </p:grpSpPr>
            <p:pic>
              <p:nvPicPr>
                <p:cNvPr id="27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42070" y="2977165"/>
                  <a:ext cx="956746" cy="904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Textfeld 21"/>
                <p:cNvSpPr txBox="1"/>
                <p:nvPr/>
              </p:nvSpPr>
              <p:spPr>
                <a:xfrm>
                  <a:off x="6708557" y="3988621"/>
                  <a:ext cx="2491278" cy="486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200" b="1" dirty="0">
                      <a:latin typeface="+mj-lt"/>
                    </a:rPr>
                    <a:t>Market Data Hub</a:t>
                  </a:r>
                </a:p>
                <a:p>
                  <a:pPr algn="ctr"/>
                  <a:r>
                    <a:rPr lang="de-DE" sz="1200" dirty="0" err="1">
                      <a:latin typeface="+mj-lt"/>
                    </a:rPr>
                    <a:t>for</a:t>
                  </a:r>
                  <a:r>
                    <a:rPr lang="de-DE" sz="1200">
                      <a:latin typeface="+mj-lt"/>
                    </a:rPr>
                    <a:t> 11 </a:t>
                  </a:r>
                  <a:r>
                    <a:rPr lang="de-DE" sz="1200" dirty="0" err="1">
                      <a:latin typeface="+mj-lt"/>
                    </a:rPr>
                    <a:t>markets</a:t>
                  </a:r>
                  <a:endParaRPr lang="de-DE" sz="1200" dirty="0">
                    <a:latin typeface="+mj-lt"/>
                  </a:endParaRPr>
                </a:p>
              </p:txBody>
            </p:sp>
          </p:grpSp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455" y="1504121"/>
              <a:ext cx="918158" cy="10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" name="Gruppieren 38"/>
            <p:cNvGrpSpPr/>
            <p:nvPr/>
          </p:nvGrpSpPr>
          <p:grpSpPr>
            <a:xfrm>
              <a:off x="1847612" y="1645314"/>
              <a:ext cx="6519625" cy="750539"/>
              <a:chOff x="1473853" y="1630393"/>
              <a:chExt cx="6872189" cy="791126"/>
            </a:xfrm>
          </p:grpSpPr>
          <p:sp>
            <p:nvSpPr>
              <p:cNvPr id="9" name="Textfeld 8"/>
              <p:cNvSpPr txBox="1"/>
              <p:nvPr/>
            </p:nvSpPr>
            <p:spPr>
              <a:xfrm>
                <a:off x="1473853" y="1630393"/>
                <a:ext cx="1199407" cy="68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latin typeface="+mj-lt"/>
                  </a:rPr>
                  <a:t>814</a:t>
                </a:r>
              </a:p>
              <a:p>
                <a:pPr algn="ctr"/>
                <a:r>
                  <a:rPr lang="de-DE" sz="1800" dirty="0">
                    <a:latin typeface="+mj-lt"/>
                  </a:rPr>
                  <a:t>Shares</a:t>
                </a:r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2401538" y="1642910"/>
                <a:ext cx="1626919" cy="68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latin typeface="+mj-lt"/>
                  </a:rPr>
                  <a:t>5,781</a:t>
                </a:r>
                <a:endParaRPr lang="de-DE" sz="1800" b="1" dirty="0">
                  <a:latin typeface="+mj-lt"/>
                </a:endParaRPr>
              </a:p>
              <a:p>
                <a:pPr algn="ctr"/>
                <a:r>
                  <a:rPr lang="de-DE" sz="1800" dirty="0">
                    <a:latin typeface="+mj-lt"/>
                  </a:rPr>
                  <a:t>Bonds</a:t>
                </a: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3557709" y="1642910"/>
                <a:ext cx="2572863" cy="68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latin typeface="+mj-lt"/>
                  </a:rPr>
                  <a:t>1,168</a:t>
                </a:r>
              </a:p>
              <a:p>
                <a:pPr algn="ctr"/>
                <a:r>
                  <a:rPr lang="de-DE" sz="1800" dirty="0">
                    <a:latin typeface="+mj-lt"/>
                  </a:rPr>
                  <a:t>Warrants</a:t>
                </a: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5508020" y="1642910"/>
                <a:ext cx="2080161" cy="68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latin typeface="+mj-lt"/>
                  </a:rPr>
                  <a:t>6,703</a:t>
                </a:r>
                <a:endParaRPr lang="de-DE" sz="1800" b="1" dirty="0">
                  <a:latin typeface="+mj-lt"/>
                </a:endParaRPr>
              </a:p>
              <a:p>
                <a:pPr algn="ctr"/>
                <a:r>
                  <a:rPr lang="de-DE" sz="1800" dirty="0" err="1">
                    <a:latin typeface="+mj-lt"/>
                  </a:rPr>
                  <a:t>Certificates</a:t>
                </a:r>
                <a:endParaRPr lang="de-DE" sz="1800" dirty="0">
                  <a:latin typeface="+mj-lt"/>
                </a:endParaRPr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7146635" y="1642910"/>
                <a:ext cx="1199407" cy="77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latin typeface="+mj-lt"/>
                  </a:rPr>
                  <a:t>114</a:t>
                </a:r>
                <a:endParaRPr lang="de-DE" sz="1800" b="1" dirty="0">
                  <a:latin typeface="+mj-lt"/>
                </a:endParaRPr>
              </a:p>
              <a:p>
                <a:pPr algn="ctr"/>
                <a:r>
                  <a:rPr lang="de-DE" sz="1800" dirty="0">
                    <a:latin typeface="+mj-lt"/>
                  </a:rPr>
                  <a:t>ETFs</a:t>
                </a:r>
              </a:p>
            </p:txBody>
          </p:sp>
        </p:grp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0" y="2742737"/>
            <a:ext cx="1408898" cy="12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hteck 41"/>
          <p:cNvSpPr/>
          <p:nvPr/>
        </p:nvSpPr>
        <p:spPr>
          <a:xfrm>
            <a:off x="1084697" y="3163605"/>
            <a:ext cx="73329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108.18</a:t>
            </a:r>
          </a:p>
          <a:p>
            <a:pPr algn="ctr"/>
            <a:r>
              <a:rPr lang="de-DE" sz="900" dirty="0">
                <a:solidFill>
                  <a:schemeClr val="bg1"/>
                </a:solidFill>
              </a:rPr>
              <a:t>EUR </a:t>
            </a:r>
            <a:r>
              <a:rPr lang="de-DE" sz="900" dirty="0" err="1">
                <a:solidFill>
                  <a:schemeClr val="bg1"/>
                </a:solidFill>
              </a:rPr>
              <a:t>bn</a:t>
            </a:r>
            <a:endParaRPr lang="de-D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1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Wiener Börse AG</a:t>
            </a:r>
            <a:br>
              <a:rPr lang="de-AT" dirty="0"/>
            </a:br>
            <a:r>
              <a:rPr lang="de-AT" dirty="0"/>
              <a:t>Hohe Diversifizierung und starkes Netzwerk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BF08391E-2215-4001-B6B1-ED998EBD8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834FEB-5CE9-478E-B36F-D9E76D4A3ADD}" type="slidenum">
              <a:rPr lang="de-AT" smtClean="0"/>
              <a:pPr>
                <a:defRPr/>
              </a:pPr>
              <a:t>11</a:t>
            </a:fld>
            <a:r>
              <a:rPr lang="de-AT"/>
              <a:t> </a:t>
            </a:r>
            <a:endParaRPr lang="de-AT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3121A03-DD75-4C07-A1DE-91ABE3BA04C5}"/>
              </a:ext>
            </a:extLst>
          </p:cNvPr>
          <p:cNvGrpSpPr/>
          <p:nvPr/>
        </p:nvGrpSpPr>
        <p:grpSpPr>
          <a:xfrm>
            <a:off x="453317" y="2379377"/>
            <a:ext cx="3525083" cy="489600"/>
            <a:chOff x="453317" y="2379377"/>
            <a:chExt cx="3525083" cy="489600"/>
          </a:xfrm>
        </p:grpSpPr>
        <p:pic>
          <p:nvPicPr>
            <p:cNvPr id="232" name="Grafik 231">
              <a:extLst>
                <a:ext uri="{FF2B5EF4-FFF2-40B4-BE49-F238E27FC236}">
                  <a16:creationId xmlns:a16="http://schemas.microsoft.com/office/drawing/2014/main" id="{1A606BC2-21C9-4B5F-9E06-2355B8D4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17" y="2379377"/>
              <a:ext cx="734400" cy="489600"/>
            </a:xfrm>
            <a:prstGeom prst="rect">
              <a:avLst/>
            </a:prstGeom>
          </p:spPr>
        </p:pic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953994A7-E6B3-4B02-88E0-4C7FB2515BE5}"/>
                </a:ext>
              </a:extLst>
            </p:cNvPr>
            <p:cNvSpPr txBox="1"/>
            <p:nvPr/>
          </p:nvSpPr>
          <p:spPr>
            <a:xfrm>
              <a:off x="1314104" y="2379377"/>
              <a:ext cx="2664296" cy="48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 anchorCtr="0">
              <a:noAutofit/>
            </a:bodyPr>
            <a:lstStyle>
              <a:defPPr>
                <a:defRPr lang="de-DE"/>
              </a:defPPr>
              <a:lvl1pPr>
                <a:defRPr sz="1200"/>
              </a:lvl1pPr>
            </a:lstStyle>
            <a:p>
              <a:r>
                <a:rPr lang="de-AT" dirty="0"/>
                <a:t>IT-Betrieb für 5 Börsen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61B1D702-4D99-4DC9-A793-60BC35475D80}"/>
              </a:ext>
            </a:extLst>
          </p:cNvPr>
          <p:cNvGrpSpPr/>
          <p:nvPr/>
        </p:nvGrpSpPr>
        <p:grpSpPr>
          <a:xfrm>
            <a:off x="453317" y="1770429"/>
            <a:ext cx="3525083" cy="489600"/>
            <a:chOff x="453317" y="1770429"/>
            <a:chExt cx="3525083" cy="489600"/>
          </a:xfrm>
        </p:grpSpPr>
        <p:pic>
          <p:nvPicPr>
            <p:cNvPr id="231" name="Grafik 230">
              <a:extLst>
                <a:ext uri="{FF2B5EF4-FFF2-40B4-BE49-F238E27FC236}">
                  <a16:creationId xmlns:a16="http://schemas.microsoft.com/office/drawing/2014/main" id="{D2DC0F3F-A03B-48AD-A049-A3EDE6938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17" y="1770429"/>
              <a:ext cx="733667" cy="489600"/>
            </a:xfrm>
            <a:prstGeom prst="rect">
              <a:avLst/>
            </a:prstGeom>
          </p:spPr>
        </p:pic>
        <p:sp>
          <p:nvSpPr>
            <p:cNvPr id="235" name="Textfeld 234">
              <a:extLst>
                <a:ext uri="{FF2B5EF4-FFF2-40B4-BE49-F238E27FC236}">
                  <a16:creationId xmlns:a16="http://schemas.microsoft.com/office/drawing/2014/main" id="{C67269CA-55B5-4102-BE83-AE6B16F724AC}"/>
                </a:ext>
              </a:extLst>
            </p:cNvPr>
            <p:cNvSpPr txBox="1"/>
            <p:nvPr/>
          </p:nvSpPr>
          <p:spPr>
            <a:xfrm>
              <a:off x="1314103" y="1770429"/>
              <a:ext cx="2664297" cy="48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r>
                <a:rPr lang="de-AT" sz="1200" dirty="0"/>
                <a:t>Aktienhandel &amp; </a:t>
              </a:r>
              <a:r>
                <a:rPr lang="de-AT" sz="1200" dirty="0" err="1"/>
                <a:t>Börsenotierung</a:t>
              </a:r>
              <a:endParaRPr lang="de-AT" sz="1200" dirty="0"/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3E9E7AB-C211-4AAD-9D32-3E005ABDE7FB}"/>
              </a:ext>
            </a:extLst>
          </p:cNvPr>
          <p:cNvGrpSpPr/>
          <p:nvPr/>
        </p:nvGrpSpPr>
        <p:grpSpPr>
          <a:xfrm>
            <a:off x="453317" y="2988324"/>
            <a:ext cx="3525083" cy="489600"/>
            <a:chOff x="453317" y="2988324"/>
            <a:chExt cx="3525083" cy="489600"/>
          </a:xfrm>
        </p:grpSpPr>
        <p:pic>
          <p:nvPicPr>
            <p:cNvPr id="233" name="Grafik 232">
              <a:extLst>
                <a:ext uri="{FF2B5EF4-FFF2-40B4-BE49-F238E27FC236}">
                  <a16:creationId xmlns:a16="http://schemas.microsoft.com/office/drawing/2014/main" id="{88E03354-F7C9-4024-88C3-2E84E47F7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17" y="2988324"/>
              <a:ext cx="733661" cy="489600"/>
            </a:xfrm>
            <a:prstGeom prst="rect">
              <a:avLst/>
            </a:prstGeom>
          </p:spPr>
        </p:pic>
        <p:sp>
          <p:nvSpPr>
            <p:cNvPr id="237" name="Textfeld 236">
              <a:extLst>
                <a:ext uri="{FF2B5EF4-FFF2-40B4-BE49-F238E27FC236}">
                  <a16:creationId xmlns:a16="http://schemas.microsoft.com/office/drawing/2014/main" id="{2D1F974B-564E-4D5A-90BB-97E509B65668}"/>
                </a:ext>
              </a:extLst>
            </p:cNvPr>
            <p:cNvSpPr txBox="1"/>
            <p:nvPr/>
          </p:nvSpPr>
          <p:spPr>
            <a:xfrm>
              <a:off x="1314103" y="2988324"/>
              <a:ext cx="2664297" cy="48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 anchorCtr="0">
              <a:noAutofit/>
            </a:bodyPr>
            <a:lstStyle>
              <a:defPPr>
                <a:defRPr lang="de-DE"/>
              </a:defPPr>
              <a:lvl1pPr>
                <a:defRPr sz="1200"/>
              </a:lvl1pPr>
            </a:lstStyle>
            <a:p>
              <a:r>
                <a:rPr lang="de-AT" dirty="0"/>
                <a:t>Marktdaten &amp; Indizes für 11 Märkte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7B0C1FC-6BA0-441A-AA74-29987C8CF7D9}"/>
              </a:ext>
            </a:extLst>
          </p:cNvPr>
          <p:cNvGrpSpPr/>
          <p:nvPr/>
        </p:nvGrpSpPr>
        <p:grpSpPr>
          <a:xfrm>
            <a:off x="453317" y="4206221"/>
            <a:ext cx="3525084" cy="488018"/>
            <a:chOff x="453317" y="4206221"/>
            <a:chExt cx="3525084" cy="488018"/>
          </a:xfrm>
        </p:grpSpPr>
        <p:sp>
          <p:nvSpPr>
            <p:cNvPr id="239" name="Textfeld 238">
              <a:extLst>
                <a:ext uri="{FF2B5EF4-FFF2-40B4-BE49-F238E27FC236}">
                  <a16:creationId xmlns:a16="http://schemas.microsoft.com/office/drawing/2014/main" id="{C23CEA4A-ADC6-47F8-A2BB-8554B2F21116}"/>
                </a:ext>
              </a:extLst>
            </p:cNvPr>
            <p:cNvSpPr txBox="1"/>
            <p:nvPr/>
          </p:nvSpPr>
          <p:spPr>
            <a:xfrm>
              <a:off x="1314104" y="4206221"/>
              <a:ext cx="2664297" cy="48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 anchorCtr="0">
              <a:noAutofit/>
            </a:bodyPr>
            <a:lstStyle>
              <a:defPPr>
                <a:defRPr lang="de-DE"/>
              </a:defPPr>
              <a:lvl1pPr>
                <a:defRPr sz="1200"/>
              </a:lvl1pPr>
            </a:lstStyle>
            <a:p>
              <a:r>
                <a:rPr lang="de-AT" dirty="0"/>
                <a:t>Beteiligungen an Aktien-, Gas- </a:t>
              </a:r>
              <a:br>
                <a:rPr lang="de-AT" dirty="0"/>
              </a:br>
              <a:r>
                <a:rPr lang="de-AT" dirty="0"/>
                <a:t>und Strombörsen </a:t>
              </a:r>
            </a:p>
          </p:txBody>
        </p:sp>
        <p:pic>
          <p:nvPicPr>
            <p:cNvPr id="249" name="Grafik 248">
              <a:extLst>
                <a:ext uri="{FF2B5EF4-FFF2-40B4-BE49-F238E27FC236}">
                  <a16:creationId xmlns:a16="http://schemas.microsoft.com/office/drawing/2014/main" id="{0C9F58F4-619C-47FB-9ACB-1C4EE6F0D1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71"/>
            <a:stretch/>
          </p:blipFill>
          <p:spPr>
            <a:xfrm>
              <a:off x="453317" y="4206221"/>
              <a:ext cx="734400" cy="488018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B739159-E8D7-495B-B25C-5E4693B842CC}"/>
              </a:ext>
            </a:extLst>
          </p:cNvPr>
          <p:cNvGrpSpPr/>
          <p:nvPr/>
        </p:nvGrpSpPr>
        <p:grpSpPr>
          <a:xfrm>
            <a:off x="453317" y="3597272"/>
            <a:ext cx="3525083" cy="488018"/>
            <a:chOff x="453317" y="3597272"/>
            <a:chExt cx="3525083" cy="488018"/>
          </a:xfrm>
        </p:grpSpPr>
        <p:sp>
          <p:nvSpPr>
            <p:cNvPr id="236" name="Textfeld 235">
              <a:extLst>
                <a:ext uri="{FF2B5EF4-FFF2-40B4-BE49-F238E27FC236}">
                  <a16:creationId xmlns:a16="http://schemas.microsoft.com/office/drawing/2014/main" id="{3F1E0DBB-6000-462F-83D3-8631743F236D}"/>
                </a:ext>
              </a:extLst>
            </p:cNvPr>
            <p:cNvSpPr txBox="1"/>
            <p:nvPr/>
          </p:nvSpPr>
          <p:spPr>
            <a:xfrm>
              <a:off x="1314103" y="3597272"/>
              <a:ext cx="2664297" cy="48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 anchorCtr="0">
              <a:noAutofit/>
            </a:bodyPr>
            <a:lstStyle>
              <a:defPPr>
                <a:defRPr lang="de-DE"/>
              </a:defPPr>
              <a:lvl1pPr>
                <a:defRPr sz="1200"/>
              </a:lvl1pPr>
            </a:lstStyle>
            <a:p>
              <a:r>
                <a:rPr lang="de-AT" dirty="0"/>
                <a:t>Verwahrung von Wertpapieren </a:t>
              </a:r>
            </a:p>
            <a:p>
              <a:r>
                <a:rPr lang="de-AT" dirty="0"/>
                <a:t>(CSD Prag)</a:t>
              </a:r>
            </a:p>
          </p:txBody>
        </p:sp>
        <p:pic>
          <p:nvPicPr>
            <p:cNvPr id="250" name="Grafik 249">
              <a:extLst>
                <a:ext uri="{FF2B5EF4-FFF2-40B4-BE49-F238E27FC236}">
                  <a16:creationId xmlns:a16="http://schemas.microsoft.com/office/drawing/2014/main" id="{7D727C7F-A588-4638-BC21-97DEA8489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34"/>
            <a:stretch/>
          </p:blipFill>
          <p:spPr>
            <a:xfrm>
              <a:off x="453317" y="3597272"/>
              <a:ext cx="733660" cy="488018"/>
            </a:xfrm>
            <a:prstGeom prst="rect">
              <a:avLst/>
            </a:prstGeom>
          </p:spPr>
        </p:pic>
      </p:grpSp>
      <p:pic>
        <p:nvPicPr>
          <p:cNvPr id="6" name="Grafik 5" descr="Ein Bild, das Karte enthält.&#10;&#10;Automatisch generierte Beschreibung">
            <a:extLst>
              <a:ext uri="{FF2B5EF4-FFF2-40B4-BE49-F238E27FC236}">
                <a16:creationId xmlns:a16="http://schemas.microsoft.com/office/drawing/2014/main" id="{09D24B7A-71FD-41E6-9FFE-5D2AA75E9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94" y="1757790"/>
            <a:ext cx="4468755" cy="2926334"/>
          </a:xfrm>
          <a:prstGeom prst="rect">
            <a:avLst/>
          </a:prstGeom>
        </p:spPr>
      </p:pic>
      <p:sp>
        <p:nvSpPr>
          <p:cNvPr id="22" name="Rectangle 5">
            <a:extLst>
              <a:ext uri="{FF2B5EF4-FFF2-40B4-BE49-F238E27FC236}">
                <a16:creationId xmlns:a16="http://schemas.microsoft.com/office/drawing/2014/main" id="{4B85B0A6-E0DA-421A-872E-4D060672EE6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3317" y="1360222"/>
            <a:ext cx="3528392" cy="271869"/>
          </a:xfrm>
          <a:prstGeom prst="rect">
            <a:avLst/>
          </a:prstGeom>
          <a:solidFill>
            <a:srgbClr val="15515A"/>
          </a:solidFill>
          <a:ln w="9525" algn="ctr">
            <a:noFill/>
            <a:miter lim="800000"/>
            <a:headEnd/>
            <a:tailEnd/>
          </a:ln>
        </p:spPr>
        <p:txBody>
          <a:bodyPr wrap="square" lIns="90000" rIns="90000" anchor="ctr">
            <a:spAutoFit/>
          </a:bodyPr>
          <a:lstStyle/>
          <a:p>
            <a:pPr>
              <a:lnSpc>
                <a:spcPts val="1400"/>
              </a:lnSpc>
            </a:pPr>
            <a:r>
              <a:rPr lang="de-AT" altLang="de-DE" sz="1200" b="1" dirty="0">
                <a:solidFill>
                  <a:schemeClr val="bg1"/>
                </a:solidFill>
                <a:latin typeface="+mj-lt"/>
                <a:ea typeface="ＭＳ Ｐゴシック"/>
                <a:cs typeface="ＭＳ Ｐゴシック"/>
              </a:rPr>
              <a:t>Tätigkeitsbereiche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E106139E-F049-43B5-9447-EE2C3E82F20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188878" y="1363777"/>
            <a:ext cx="4442359" cy="271869"/>
          </a:xfrm>
          <a:prstGeom prst="rect">
            <a:avLst/>
          </a:prstGeom>
          <a:solidFill>
            <a:srgbClr val="15515A"/>
          </a:solidFill>
          <a:ln w="9525" algn="ctr">
            <a:noFill/>
            <a:miter lim="800000"/>
            <a:headEnd/>
            <a:tailEnd/>
          </a:ln>
        </p:spPr>
        <p:txBody>
          <a:bodyPr wrap="square" lIns="90000" rIns="90000" anchor="ctr">
            <a:spAutoFit/>
          </a:bodyPr>
          <a:lstStyle/>
          <a:p>
            <a:pPr>
              <a:lnSpc>
                <a:spcPts val="1400"/>
              </a:lnSpc>
            </a:pPr>
            <a:r>
              <a:rPr lang="de-AT" altLang="de-DE" sz="1200" b="1" dirty="0">
                <a:solidFill>
                  <a:schemeClr val="bg1"/>
                </a:solidFill>
                <a:latin typeface="+mj-lt"/>
                <a:ea typeface="ＭＳ Ｐゴシック"/>
                <a:cs typeface="ＭＳ Ｐゴシック"/>
              </a:rPr>
              <a:t>Globales Netzwerk</a:t>
            </a:r>
          </a:p>
        </p:txBody>
      </p:sp>
    </p:spTree>
    <p:extLst>
      <p:ext uri="{BB962C8B-B14F-4D97-AF65-F5344CB8AC3E}">
        <p14:creationId xmlns:p14="http://schemas.microsoft.com/office/powerpoint/2010/main" val="223498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company Wiener Börse AG has diversified revenue streams and a strong network</a:t>
            </a:r>
            <a:endParaRPr lang="de-AT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BF08391E-2215-4001-B6B1-ED998EBD8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834FEB-5CE9-478E-B36F-D9E76D4A3ADD}" type="slidenum">
              <a:rPr lang="de-DE" smtClean="0"/>
              <a:pPr>
                <a:defRPr/>
              </a:pPr>
              <a:t>12</a:t>
            </a:fld>
            <a:r>
              <a:rPr lang="de-DE"/>
              <a:t> 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29A51FA-E33A-4ABC-A454-6C9EB708C905}"/>
              </a:ext>
            </a:extLst>
          </p:cNvPr>
          <p:cNvGrpSpPr/>
          <p:nvPr/>
        </p:nvGrpSpPr>
        <p:grpSpPr>
          <a:xfrm>
            <a:off x="454090" y="1813616"/>
            <a:ext cx="3517162" cy="2918374"/>
            <a:chOff x="454090" y="1918150"/>
            <a:chExt cx="3364692" cy="2770025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82C7DFD-50B2-164A-ADF6-ACA33B04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78" y="1918150"/>
              <a:ext cx="647353" cy="431703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FF0FECAC-5FCF-BA44-AB67-B7749653B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31" y="2508749"/>
              <a:ext cx="648000" cy="432000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1BB073A2-DC49-3044-BA6F-B67A10E51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3" y="3099646"/>
              <a:ext cx="647348" cy="432000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D7E7F5C-97E1-9043-8794-373C820DE390}"/>
                </a:ext>
              </a:extLst>
            </p:cNvPr>
            <p:cNvSpPr txBox="1"/>
            <p:nvPr/>
          </p:nvSpPr>
          <p:spPr>
            <a:xfrm>
              <a:off x="1154485" y="2498318"/>
              <a:ext cx="2664296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200"/>
              </a:lvl1pPr>
            </a:lstStyle>
            <a:p>
              <a:r>
                <a:rPr lang="en-US" dirty="0"/>
                <a:t>IT services for 5 stock exchanges and local trading participants</a:t>
              </a:r>
              <a:endParaRPr lang="de-AT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7A4B319-B1C4-104F-A560-56BFEF32EF23}"/>
                </a:ext>
              </a:extLst>
            </p:cNvPr>
            <p:cNvSpPr txBox="1"/>
            <p:nvPr/>
          </p:nvSpPr>
          <p:spPr>
            <a:xfrm>
              <a:off x="1154485" y="1922254"/>
              <a:ext cx="2664297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Stock trading and listing</a:t>
              </a:r>
            </a:p>
            <a:p>
              <a:pPr algn="ctr"/>
              <a:endParaRPr lang="de-AT" sz="1200" dirty="0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2C451AA-2C1B-9846-9BF8-6D0FC50E6593}"/>
                </a:ext>
              </a:extLst>
            </p:cNvPr>
            <p:cNvSpPr txBox="1"/>
            <p:nvPr/>
          </p:nvSpPr>
          <p:spPr>
            <a:xfrm>
              <a:off x="1154485" y="3650446"/>
              <a:ext cx="2664297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200"/>
              </a:lvl1pPr>
            </a:lstStyle>
            <a:p>
              <a:r>
                <a:rPr lang="de-AT" dirty="0"/>
                <a:t>Central </a:t>
              </a:r>
              <a:r>
                <a:rPr lang="de-AT" dirty="0" err="1"/>
                <a:t>securities</a:t>
              </a:r>
              <a:r>
                <a:rPr lang="de-AT" dirty="0"/>
                <a:t> </a:t>
              </a:r>
              <a:r>
                <a:rPr lang="de-AT" dirty="0" err="1"/>
                <a:t>depository</a:t>
              </a:r>
              <a:r>
                <a:rPr lang="de-AT" dirty="0"/>
                <a:t> (CSD </a:t>
              </a:r>
              <a:r>
                <a:rPr lang="de-AT" dirty="0" err="1"/>
                <a:t>Prague</a:t>
              </a:r>
              <a:r>
                <a:rPr lang="de-AT" dirty="0"/>
                <a:t>)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9CA24F7B-5FBD-B849-9039-2C496C24E170}"/>
                </a:ext>
              </a:extLst>
            </p:cNvPr>
            <p:cNvSpPr txBox="1"/>
            <p:nvPr/>
          </p:nvSpPr>
          <p:spPr>
            <a:xfrm>
              <a:off x="1154485" y="3074382"/>
              <a:ext cx="2664297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200"/>
              </a:lvl1pPr>
            </a:lstStyle>
            <a:p>
              <a:r>
                <a:rPr lang="de-AT" dirty="0"/>
                <a:t>Market </a:t>
              </a:r>
              <a:r>
                <a:rPr lang="de-AT" dirty="0" err="1"/>
                <a:t>data</a:t>
              </a:r>
              <a:r>
                <a:rPr lang="de-AT" dirty="0"/>
                <a:t> </a:t>
              </a:r>
              <a:r>
                <a:rPr lang="de-AT" dirty="0" err="1"/>
                <a:t>and</a:t>
              </a:r>
              <a:r>
                <a:rPr lang="de-AT" dirty="0"/>
                <a:t> </a:t>
              </a:r>
              <a:r>
                <a:rPr lang="de-AT" dirty="0" err="1"/>
                <a:t>indices</a:t>
              </a:r>
              <a:r>
                <a:rPr lang="de-AT" dirty="0"/>
                <a:t> </a:t>
              </a:r>
              <a:r>
                <a:rPr lang="de-AT" dirty="0" err="1"/>
                <a:t>for</a:t>
              </a:r>
              <a:r>
                <a:rPr lang="de-AT" dirty="0"/>
                <a:t> </a:t>
              </a:r>
              <a:r>
                <a:rPr lang="de-AT" dirty="0" err="1"/>
                <a:t>over</a:t>
              </a:r>
              <a:r>
                <a:rPr lang="de-AT" dirty="0"/>
                <a:t> a </a:t>
              </a:r>
              <a:r>
                <a:rPr lang="de-AT" dirty="0" err="1"/>
                <a:t>dozen</a:t>
              </a:r>
              <a:r>
                <a:rPr lang="de-AT" dirty="0"/>
                <a:t> </a:t>
              </a:r>
              <a:r>
                <a:rPr lang="de-AT" dirty="0" err="1"/>
                <a:t>markets</a:t>
              </a:r>
              <a:endParaRPr lang="de-AT" dirty="0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6472F15B-A9F8-D648-91B8-C29F91EC64D5}"/>
                </a:ext>
              </a:extLst>
            </p:cNvPr>
            <p:cNvSpPr txBox="1"/>
            <p:nvPr/>
          </p:nvSpPr>
          <p:spPr>
            <a:xfrm>
              <a:off x="1154485" y="4226510"/>
              <a:ext cx="2664297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200"/>
              </a:lvl1pPr>
            </a:lstStyle>
            <a:p>
              <a:r>
                <a:rPr lang="en-US" dirty="0"/>
                <a:t>Stakes in other stock, gas and electricity exchanges</a:t>
              </a:r>
              <a:endParaRPr lang="de-AT" dirty="0"/>
            </a:p>
          </p:txBody>
        </p: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4B285292-4B41-6845-96BE-93AA0C221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90" y="4226282"/>
              <a:ext cx="647348" cy="457492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09EA4C93-4003-3849-934E-33252B50C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31" y="3635385"/>
              <a:ext cx="648002" cy="461665"/>
            </a:xfrm>
            <a:prstGeom prst="rect">
              <a:avLst/>
            </a:prstGeom>
          </p:spPr>
        </p:pic>
      </p:grpSp>
      <p:pic>
        <p:nvPicPr>
          <p:cNvPr id="5" name="Grafik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0B51A9B5-F699-4B1F-AC43-580DD9AB4C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96" y="1805656"/>
            <a:ext cx="4493141" cy="2926334"/>
          </a:xfrm>
          <a:prstGeom prst="rect">
            <a:avLst/>
          </a:prstGeom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6A381CC8-9B42-464A-BBE4-C4FD4180087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54090" y="1337737"/>
            <a:ext cx="3528392" cy="271869"/>
          </a:xfrm>
          <a:prstGeom prst="rect">
            <a:avLst/>
          </a:prstGeom>
          <a:solidFill>
            <a:srgbClr val="15515A"/>
          </a:solidFill>
          <a:ln w="9525" algn="ctr">
            <a:noFill/>
            <a:miter lim="800000"/>
            <a:headEnd/>
            <a:tailEnd/>
          </a:ln>
        </p:spPr>
        <p:txBody>
          <a:bodyPr wrap="square" lIns="90000" rIns="90000" anchor="ctr">
            <a:spAutoFit/>
          </a:bodyPr>
          <a:lstStyle/>
          <a:p>
            <a:pPr>
              <a:lnSpc>
                <a:spcPts val="1400"/>
              </a:lnSpc>
            </a:pPr>
            <a:r>
              <a:rPr lang="de-DE" altLang="de-DE" sz="1200" b="1" dirty="0" err="1">
                <a:solidFill>
                  <a:schemeClr val="bg1"/>
                </a:solidFill>
              </a:rPr>
              <a:t>Our</a:t>
            </a:r>
            <a:r>
              <a:rPr lang="de-DE" altLang="de-DE" sz="1200" b="1" dirty="0">
                <a:solidFill>
                  <a:schemeClr val="bg1"/>
                </a:solidFill>
              </a:rPr>
              <a:t> </a:t>
            </a:r>
            <a:r>
              <a:rPr lang="de-DE" altLang="de-DE" sz="1200" b="1" dirty="0" err="1">
                <a:solidFill>
                  <a:schemeClr val="bg1"/>
                </a:solidFill>
              </a:rPr>
              <a:t>revenue</a:t>
            </a:r>
            <a:r>
              <a:rPr lang="de-DE" altLang="de-DE" sz="1200" b="1" dirty="0">
                <a:solidFill>
                  <a:schemeClr val="bg1"/>
                </a:solidFill>
              </a:rPr>
              <a:t> </a:t>
            </a:r>
            <a:r>
              <a:rPr lang="de-DE" altLang="de-DE" sz="1200" b="1" dirty="0" err="1">
                <a:solidFill>
                  <a:schemeClr val="bg1"/>
                </a:solidFill>
              </a:rPr>
              <a:t>streams</a:t>
            </a:r>
            <a:endParaRPr lang="de-DE" altLang="de-DE" sz="1200" b="1" dirty="0">
              <a:solidFill>
                <a:schemeClr val="bg1"/>
              </a:solidFill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9C10C32C-EF6E-4D9B-8E4F-C9DE3861E06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174589" y="1347614"/>
            <a:ext cx="4442359" cy="271869"/>
          </a:xfrm>
          <a:prstGeom prst="rect">
            <a:avLst/>
          </a:prstGeom>
          <a:solidFill>
            <a:srgbClr val="15515A"/>
          </a:solidFill>
          <a:ln w="9525" algn="ctr">
            <a:noFill/>
            <a:miter lim="800000"/>
            <a:headEnd/>
            <a:tailEnd/>
          </a:ln>
        </p:spPr>
        <p:txBody>
          <a:bodyPr wrap="square" lIns="90000" rIns="90000" anchor="ctr">
            <a:spAutoFit/>
          </a:bodyPr>
          <a:lstStyle/>
          <a:p>
            <a:pPr>
              <a:lnSpc>
                <a:spcPts val="1400"/>
              </a:lnSpc>
            </a:pPr>
            <a:r>
              <a:rPr lang="de-AT" altLang="de-DE" sz="1200" b="1" dirty="0">
                <a:solidFill>
                  <a:schemeClr val="bg1"/>
                </a:solidFill>
                <a:latin typeface="+mj-lt"/>
                <a:ea typeface="ＭＳ Ｐゴシック"/>
                <a:cs typeface="ＭＳ Ｐゴシック"/>
              </a:rPr>
              <a:t>Global Network</a:t>
            </a:r>
          </a:p>
        </p:txBody>
      </p:sp>
    </p:spTree>
    <p:extLst>
      <p:ext uri="{BB962C8B-B14F-4D97-AF65-F5344CB8AC3E}">
        <p14:creationId xmlns:p14="http://schemas.microsoft.com/office/powerpoint/2010/main" val="309987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think-cell Folie" r:id="rId27" imgW="383" imgH="384" progId="TCLayout.ActiveDocument.1">
                  <p:embed/>
                </p:oleObj>
              </mc:Choice>
              <mc:Fallback>
                <p:oleObj name="think-cell Folie" r:id="rId27" imgW="383" imgH="384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de-DE" sz="120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BA34CB-B320-446F-8742-D1ACA8BD46A6}" type="slidenum">
              <a:rPr lang="de-DE" smtClean="0"/>
              <a:pPr>
                <a:defRPr/>
              </a:pPr>
              <a:t>13</a:t>
            </a:fld>
            <a:r>
              <a:rPr lang="de-DE"/>
              <a:t>  </a:t>
            </a:r>
            <a:endParaRPr lang="de-DE" dirty="0"/>
          </a:p>
        </p:txBody>
      </p:sp>
      <p:graphicFrame>
        <p:nvGraphicFramePr>
          <p:cNvPr id="8" name="Objekt 7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752602" y="2783088"/>
          <a:ext cx="4695824" cy="1533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Chart" r:id="rId29" imgW="4857858" imgH="1752587" progId="MSGraph.Chart.8">
                  <p:embed followColorScheme="full"/>
                </p:oleObj>
              </mc:Choice>
              <mc:Fallback>
                <p:oleObj name="Chart" r:id="rId29" imgW="4857858" imgH="1752587" progId="MSGraph.Chart.8">
                  <p:embed followColorScheme="full"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752602" y="2783088"/>
                        <a:ext cx="4695824" cy="1533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3568699" y="4205882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altLang="en-US" sz="1100" b="0" dirty="0">
                <a:sym typeface="+mn-lt"/>
              </a:rPr>
              <a:t>2017</a:t>
            </a:r>
            <a:endParaRPr lang="de-DE" sz="1100" b="0" dirty="0">
              <a:sym typeface="+mn-lt"/>
            </a:endParaRPr>
          </a:p>
        </p:txBody>
      </p:sp>
      <p:sp>
        <p:nvSpPr>
          <p:cNvPr id="26" name="Rectangle 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2144118" y="4205883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sz="1100" b="0" dirty="0">
                <a:sym typeface="+mn-lt"/>
              </a:rPr>
              <a:t>2015</a:t>
            </a:r>
          </a:p>
        </p:txBody>
      </p:sp>
      <p:sp>
        <p:nvSpPr>
          <p:cNvPr id="27" name="Rectangle 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2863257" y="4205294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sz="1100" b="0" dirty="0">
                <a:sym typeface="+mn-lt"/>
              </a:rPr>
              <a:t>2016</a:t>
            </a:r>
          </a:p>
        </p:txBody>
      </p:sp>
      <p:sp>
        <p:nvSpPr>
          <p:cNvPr id="29" name="Rectangle 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4328872" y="4194976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altLang="en-US" sz="1200" b="0" dirty="0">
                <a:sym typeface="+mn-lt"/>
              </a:rPr>
              <a:t>2018</a:t>
            </a:r>
            <a:endParaRPr lang="de-DE" sz="1200" b="0" dirty="0">
              <a:sym typeface="+mn-lt"/>
            </a:endParaRPr>
          </a:p>
        </p:txBody>
      </p:sp>
      <p:sp>
        <p:nvSpPr>
          <p:cNvPr id="36" name="Rechteck 35"/>
          <p:cNvSpPr/>
          <p:nvPr>
            <p:custDataLst>
              <p:tags r:id="rId9"/>
            </p:custDataLst>
          </p:nvPr>
        </p:nvSpPr>
        <p:spPr bwMode="auto">
          <a:xfrm>
            <a:off x="2811121" y="4507706"/>
            <a:ext cx="214313" cy="120254"/>
          </a:xfrm>
          <a:prstGeom prst="rect">
            <a:avLst/>
          </a:prstGeom>
          <a:solidFill>
            <a:srgbClr val="F3BB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hteck 34"/>
          <p:cNvSpPr/>
          <p:nvPr>
            <p:custDataLst>
              <p:tags r:id="rId10"/>
            </p:custDataLst>
          </p:nvPr>
        </p:nvSpPr>
        <p:spPr bwMode="auto">
          <a:xfrm>
            <a:off x="815976" y="4507706"/>
            <a:ext cx="214313" cy="12025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Rechteck 36"/>
          <p:cNvSpPr/>
          <p:nvPr>
            <p:custDataLst>
              <p:tags r:id="rId11"/>
            </p:custDataLst>
          </p:nvPr>
        </p:nvSpPr>
        <p:spPr bwMode="auto">
          <a:xfrm>
            <a:off x="4682976" y="4507706"/>
            <a:ext cx="214313" cy="12025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Rectangle 3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3076234" y="4504135"/>
            <a:ext cx="1781175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altLang="en-US" sz="1000" b="0" dirty="0">
                <a:sym typeface="+mn-lt"/>
              </a:rPr>
              <a:t>Teilnehmende </a:t>
            </a:r>
            <a:fld id="{35763F16-7D27-492E-809D-8D07ED42ECF5}" type="datetime'''''''''''''I''nv''''''es''''''''''''''''tor''''''e''n'">
              <a:rPr lang="de-DE" altLang="en-US" sz="1000" b="0" smtClean="0">
                <a:sym typeface="+mn-lt"/>
              </a:rPr>
              <a:pPr/>
              <a:t>Investoren</a:t>
            </a:fld>
            <a:r>
              <a:rPr lang="de-DE" altLang="en-US" sz="1000" b="0" dirty="0">
                <a:sym typeface="+mn-lt"/>
              </a:rPr>
              <a:t>  </a:t>
            </a:r>
            <a:endParaRPr lang="de-DE" sz="1000" b="0" dirty="0">
              <a:sym typeface="+mn-lt"/>
            </a:endParaRPr>
          </a:p>
        </p:txBody>
      </p:sp>
      <p:sp>
        <p:nvSpPr>
          <p:cNvPr id="34" name="Rectangle 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1081089" y="4504135"/>
            <a:ext cx="1990725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altLang="en-US" sz="1000" b="0" dirty="0">
                <a:sym typeface="+mn-lt"/>
              </a:rPr>
              <a:t>Teilnehmende </a:t>
            </a:r>
            <a:fld id="{C9A3FE9E-28A7-45EF-9714-A202758594C3}" type="datetime'Un''''''''''''''''te''''''''rn''''''''e''''''''h''''me''''n'''">
              <a:rPr lang="de-DE" altLang="en-US" sz="1000" b="0" smtClean="0">
                <a:sym typeface="+mn-lt"/>
              </a:rPr>
              <a:pPr/>
              <a:t>Unternehmen</a:t>
            </a:fld>
            <a:r>
              <a:rPr lang="de-DE" altLang="en-US" sz="1000" b="0" dirty="0">
                <a:sym typeface="+mn-lt"/>
              </a:rPr>
              <a:t>  </a:t>
            </a:r>
            <a:endParaRPr lang="de-DE" sz="1000" b="0" dirty="0">
              <a:sym typeface="+mn-lt"/>
            </a:endParaRPr>
          </a:p>
        </p:txBody>
      </p:sp>
      <p:sp>
        <p:nvSpPr>
          <p:cNvPr id="32" name="Rectangle 3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4991219" y="4504135"/>
            <a:ext cx="1722438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06DE1909-8E44-4D6B-9E53-EE50BB1F3F37}" type="datetime'M''ee''ting''s'' ''(Gr''''''''upp''e''''n/1''o1''''''s'''')'''">
              <a:rPr lang="de-DE" altLang="en-US" sz="1000" b="0">
                <a:sym typeface="+mn-lt"/>
              </a:rPr>
              <a:pPr/>
              <a:t>Meetings (Gruppen/1o1s)</a:t>
            </a:fld>
            <a:endParaRPr lang="de-DE" sz="1000" b="0" dirty="0">
              <a:sym typeface="+mn-lt"/>
            </a:endParaRPr>
          </a:p>
        </p:txBody>
      </p:sp>
      <p:graphicFrame>
        <p:nvGraphicFramePr>
          <p:cNvPr id="46" name="Objekt 45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1833216" y="1222375"/>
          <a:ext cx="4729510" cy="158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Chart" r:id="rId31" imgW="4867157" imgH="1800225" progId="MSGraph.Chart.8">
                  <p:embed followColorScheme="full"/>
                </p:oleObj>
              </mc:Choice>
              <mc:Fallback>
                <p:oleObj name="Chart" r:id="rId31" imgW="4867157" imgH="1800225" progId="MSGraph.Chart.8">
                  <p:embed followColorScheme="full"/>
                  <p:pic>
                    <p:nvPicPr>
                      <p:cNvPr id="46" name="Objekt 45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833216" y="1222375"/>
                        <a:ext cx="4729510" cy="158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">
            <a:extLst>
              <a:ext uri="{FF2B5EF4-FFF2-40B4-BE49-F238E27FC236}">
                <a16:creationId xmlns:a16="http://schemas.microsoft.com/office/drawing/2014/main" id="{16CB8529-AAE8-452B-A29C-8834B3414356}"/>
              </a:ext>
            </a:extLst>
          </p:cNvPr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4383361" y="2666435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100" b="0" dirty="0">
                <a:sym typeface="+mn-lt"/>
              </a:rPr>
              <a:t>2018</a:t>
            </a:r>
            <a:endParaRPr lang="en-US" sz="1100" b="0" dirty="0">
              <a:sym typeface="+mn-lt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848D719-AA84-46FA-82C1-D1D56117A221}"/>
              </a:ext>
            </a:extLst>
          </p:cNvPr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2218251" y="2666434"/>
            <a:ext cx="349250" cy="13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100" b="0" dirty="0">
                <a:sym typeface="+mn-lt"/>
              </a:rPr>
              <a:t>2015</a:t>
            </a:r>
            <a:endParaRPr lang="en-US" sz="1100" b="0" dirty="0">
              <a:sym typeface="+mn-lt"/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98E3DB3D-D6AF-4400-BF37-A9EF511D797F}"/>
              </a:ext>
            </a:extLst>
          </p:cNvPr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3684974" y="2674406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100" b="0" dirty="0">
                <a:sym typeface="+mn-lt"/>
              </a:rPr>
              <a:t>2017</a:t>
            </a:r>
            <a:endParaRPr lang="en-US" sz="1100" b="0" dirty="0">
              <a:sym typeface="+mn-lt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0AAD5411-5A15-4D51-BD0A-ACF4DE79749F}"/>
              </a:ext>
            </a:extLst>
          </p:cNvPr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2928225" y="2674406"/>
            <a:ext cx="349250" cy="11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100" b="0" dirty="0">
                <a:sym typeface="+mn-lt"/>
              </a:rPr>
              <a:t>2016</a:t>
            </a:r>
            <a:endParaRPr lang="en-US" sz="1100" b="0" dirty="0">
              <a:sym typeface="+mn-lt"/>
            </a:endParaRPr>
          </a:p>
        </p:txBody>
      </p:sp>
      <p:sp>
        <p:nvSpPr>
          <p:cNvPr id="44" name="Richtungspfeil 43"/>
          <p:cNvSpPr/>
          <p:nvPr/>
        </p:nvSpPr>
        <p:spPr bwMode="auto">
          <a:xfrm>
            <a:off x="469057" y="2914650"/>
            <a:ext cx="1224064" cy="1359693"/>
          </a:xfrm>
          <a:prstGeom prst="homePlate">
            <a:avLst>
              <a:gd name="adj" fmla="val 8127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36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ea typeface="Verdana" pitchFamily="34" charset="0"/>
                <a:cs typeface="Verdana" pitchFamily="34" charset="0"/>
              </a:rPr>
              <a:t>Roadshow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AT" sz="1200" b="1" dirty="0">
                <a:ea typeface="Verdana" pitchFamily="34" charset="0"/>
                <a:cs typeface="Verdana" pitchFamily="34" charset="0"/>
              </a:rPr>
              <a:t>Statistik</a:t>
            </a:r>
            <a:endParaRPr lang="de-DE" sz="12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Richtungspfeil 50"/>
          <p:cNvSpPr/>
          <p:nvPr/>
        </p:nvSpPr>
        <p:spPr bwMode="auto">
          <a:xfrm>
            <a:off x="469057" y="1368839"/>
            <a:ext cx="1224064" cy="1345786"/>
          </a:xfrm>
          <a:prstGeom prst="homePlate">
            <a:avLst>
              <a:gd name="adj" fmla="val 8127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36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ea typeface="Verdana" pitchFamily="34" charset="0"/>
                <a:cs typeface="Verdana" pitchFamily="34" charset="0"/>
              </a:rPr>
              <a:t>Roadshows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ea typeface="Verdana" pitchFamily="34" charset="0"/>
                <a:cs typeface="Verdana" pitchFamily="34" charset="0"/>
              </a:rPr>
              <a:t>im Überblick</a:t>
            </a: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16CB8529-AAE8-452B-A29C-8834B3414356}"/>
              </a:ext>
            </a:extLst>
          </p:cNvPr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5143630" y="2666435"/>
            <a:ext cx="349250" cy="10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100" b="0" dirty="0">
                <a:sym typeface="+mn-lt"/>
              </a:rPr>
              <a:t>2019</a:t>
            </a:r>
            <a:endParaRPr lang="en-US" sz="1100" b="0" dirty="0">
              <a:sym typeface="+mn-lt"/>
            </a:endParaRPr>
          </a:p>
        </p:txBody>
      </p:sp>
      <p:sp>
        <p:nvSpPr>
          <p:cNvPr id="49" name="Rectangle 3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5006383" y="4194976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sz="1100" b="0" dirty="0">
                <a:sym typeface="+mn-lt"/>
              </a:rPr>
              <a:t>2019</a:t>
            </a:r>
          </a:p>
        </p:txBody>
      </p:sp>
      <p:graphicFrame>
        <p:nvGraphicFramePr>
          <p:cNvPr id="50" name="Tabelle 49"/>
          <p:cNvGraphicFramePr>
            <a:graphicFrameLocks noGrp="1"/>
          </p:cNvGraphicFramePr>
          <p:nvPr/>
        </p:nvGraphicFramePr>
        <p:xfrm>
          <a:off x="6823194" y="1702290"/>
          <a:ext cx="1945450" cy="1212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2360">
                <a:tc>
                  <a:txBody>
                    <a:bodyPr/>
                    <a:lstStyle/>
                    <a:p>
                      <a:pPr marL="0" lvl="1" algn="ctr"/>
                      <a:r>
                        <a:rPr lang="de-AT" sz="1000" dirty="0"/>
                        <a:t>Amsterdam</a:t>
                      </a:r>
                    </a:p>
                    <a:p>
                      <a:pPr marL="0" lvl="1" algn="ctr"/>
                      <a:r>
                        <a:rPr lang="de-AT" sz="1000" dirty="0"/>
                        <a:t>Bukarest</a:t>
                      </a:r>
                    </a:p>
                    <a:p>
                      <a:pPr marL="0" lvl="1" algn="ctr"/>
                      <a:r>
                        <a:rPr lang="de-AT" sz="1000" dirty="0"/>
                        <a:t>Frankfurt</a:t>
                      </a:r>
                    </a:p>
                    <a:p>
                      <a:pPr marL="0" lvl="1" algn="ctr"/>
                      <a:r>
                        <a:rPr lang="de-AT" sz="1000" dirty="0"/>
                        <a:t>London</a:t>
                      </a:r>
                    </a:p>
                    <a:p>
                      <a:pPr marL="0" lvl="1" algn="ctr"/>
                      <a:r>
                        <a:rPr lang="de-AT" sz="1000" dirty="0"/>
                        <a:t>New York</a:t>
                      </a:r>
                    </a:p>
                    <a:p>
                      <a:pPr marL="0" lvl="1" algn="ctr"/>
                      <a:r>
                        <a:rPr lang="de-AT" sz="1000" dirty="0"/>
                        <a:t>Paris</a:t>
                      </a:r>
                    </a:p>
                    <a:p>
                      <a:pPr marL="0" lvl="1" algn="ctr"/>
                      <a:r>
                        <a:rPr lang="de-AT" sz="1000" dirty="0"/>
                        <a:t>Warschau</a:t>
                      </a:r>
                    </a:p>
                  </a:txBody>
                  <a:tcPr marT="34290" marB="34290">
                    <a:lnL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6759747" y="1381304"/>
            <a:ext cx="220195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rIns="90000" anchor="b">
            <a:spAutoFit/>
          </a:bodyPr>
          <a:lstStyle/>
          <a:p>
            <a:pPr algn="ctr"/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/>
              </a:rPr>
              <a:t>Destinationen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</a:p>
        </p:txBody>
      </p:sp>
      <p:cxnSp>
        <p:nvCxnSpPr>
          <p:cNvPr id="54" name="Gerade Verbindung 14"/>
          <p:cNvCxnSpPr/>
          <p:nvPr/>
        </p:nvCxnSpPr>
        <p:spPr bwMode="auto">
          <a:xfrm>
            <a:off x="6823194" y="1655863"/>
            <a:ext cx="19454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55" name="Tabelle 54"/>
          <p:cNvGraphicFramePr>
            <a:graphicFrameLocks noGrp="1"/>
          </p:cNvGraphicFramePr>
          <p:nvPr/>
        </p:nvGraphicFramePr>
        <p:xfrm>
          <a:off x="6823188" y="3477471"/>
          <a:ext cx="1945450" cy="933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379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dirty="0"/>
                        <a:t>Baader Bank</a:t>
                      </a:r>
                      <a:br>
                        <a:rPr lang="de-AT" sz="1000" dirty="0"/>
                      </a:br>
                      <a:r>
                        <a:rPr lang="de-AT" sz="1000" dirty="0"/>
                        <a:t>Erste Group</a:t>
                      </a:r>
                      <a:br>
                        <a:rPr lang="de-AT" sz="1000" dirty="0"/>
                      </a:br>
                      <a:r>
                        <a:rPr lang="de-AT" sz="1000" dirty="0"/>
                        <a:t>Hauck &amp; </a:t>
                      </a:r>
                      <a:r>
                        <a:rPr lang="de-AT" sz="1000" dirty="0" err="1"/>
                        <a:t>Aufhäuser</a:t>
                      </a:r>
                      <a:endParaRPr lang="de-AT" sz="10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dirty="0"/>
                        <a:t>Kepler </a:t>
                      </a:r>
                      <a:r>
                        <a:rPr lang="de-AT" sz="1000" dirty="0" err="1"/>
                        <a:t>Cheuvreux</a:t>
                      </a:r>
                      <a:endParaRPr lang="de-AT" sz="10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dirty="0"/>
                        <a:t>Raiffeisen </a:t>
                      </a:r>
                      <a:r>
                        <a:rPr lang="de-AT" sz="1000" dirty="0" err="1"/>
                        <a:t>Centrobank</a:t>
                      </a:r>
                      <a:endParaRPr lang="de-AT" sz="1000" dirty="0"/>
                    </a:p>
                  </a:txBody>
                  <a:tcPr marT="34290" marB="34290">
                    <a:lnL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Rectangle 5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6755559" y="3091632"/>
            <a:ext cx="220195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rIns="90000" anchor="b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  <a:latin typeface="Arial"/>
                <a:ea typeface="ＭＳ Ｐゴシック"/>
              </a:rPr>
              <a:t>Bank-Partner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cxnSp>
        <p:nvCxnSpPr>
          <p:cNvPr id="57" name="Gerade Verbindung 14"/>
          <p:cNvCxnSpPr/>
          <p:nvPr/>
        </p:nvCxnSpPr>
        <p:spPr bwMode="auto">
          <a:xfrm>
            <a:off x="6823188" y="3403012"/>
            <a:ext cx="19454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371474" y="269875"/>
            <a:ext cx="7092951" cy="962025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AT" dirty="0"/>
              <a:t>Österreichische Unternehmen präsentieren sich in internationalen Finanzzentren</a:t>
            </a:r>
            <a:endParaRPr lang="en-US" sz="1600" b="0" kern="0" dirty="0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371474" y="4778856"/>
            <a:ext cx="429739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AT" sz="900" dirty="0"/>
              <a:t>Quelle: Wiener Börse AG – Dezember 2020</a:t>
            </a:r>
            <a:endParaRPr lang="en-US" sz="900" dirty="0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16CB8529-AAE8-452B-A29C-8834B3414356}"/>
              </a:ext>
            </a:extLst>
          </p:cNvPr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5873002" y="2666435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100" b="0" dirty="0">
                <a:sym typeface="+mn-lt"/>
              </a:rPr>
              <a:t>2020</a:t>
            </a:r>
            <a:endParaRPr lang="en-US" sz="1100" b="0" dirty="0">
              <a:sym typeface="+mn-lt"/>
            </a:endParaRP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16CB8529-AAE8-452B-A29C-8834B3414356}"/>
              </a:ext>
            </a:extLst>
          </p:cNvPr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5795316" y="4194976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ma14="http://schemas.microsoft.com/office/mac/drawingml/2011/main" xmlns="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100" b="0" dirty="0">
                <a:sym typeface="+mn-lt"/>
              </a:rPr>
              <a:t>2020</a:t>
            </a:r>
            <a:endParaRPr lang="en-US" sz="1100" b="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2367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think-cell Folie" r:id="rId27" imgW="383" imgH="384" progId="TCLayout.ActiveDocument.1">
                  <p:embed/>
                </p:oleObj>
              </mc:Choice>
              <mc:Fallback>
                <p:oleObj name="think-cell Folie" r:id="rId27" imgW="383" imgH="384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190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de-DE" sz="120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BA34CB-B320-446F-8742-D1ACA8BD46A6}" type="slidenum">
              <a:rPr lang="de-DE" smtClean="0"/>
              <a:pPr>
                <a:defRPr/>
              </a:pPr>
              <a:t>14</a:t>
            </a:fld>
            <a:r>
              <a:rPr lang="de-DE"/>
              <a:t>  </a:t>
            </a:r>
            <a:endParaRPr lang="de-DE" dirty="0"/>
          </a:p>
        </p:txBody>
      </p:sp>
      <p:graphicFrame>
        <p:nvGraphicFramePr>
          <p:cNvPr id="8" name="Objekt 7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752602" y="2783087"/>
          <a:ext cx="4695824" cy="1533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Chart" r:id="rId29" imgW="4867157" imgH="1752587" progId="MSGraph.Chart.8">
                  <p:embed followColorScheme="full"/>
                </p:oleObj>
              </mc:Choice>
              <mc:Fallback>
                <p:oleObj name="Chart" r:id="rId29" imgW="4867157" imgH="1752587" progId="MSGraph.Chart.8">
                  <p:embed followColorScheme="full"/>
                  <p:pic>
                    <p:nvPicPr>
                      <p:cNvPr id="8" name="Objekt 7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752602" y="2783087"/>
                        <a:ext cx="4695824" cy="1533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3568699" y="4205883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altLang="en-US" sz="1100" b="0" dirty="0">
                <a:sym typeface="+mn-lt"/>
              </a:rPr>
              <a:t>2017</a:t>
            </a:r>
            <a:endParaRPr lang="de-DE" sz="1100" b="0" dirty="0">
              <a:sym typeface="+mn-lt"/>
            </a:endParaRPr>
          </a:p>
        </p:txBody>
      </p:sp>
      <p:sp>
        <p:nvSpPr>
          <p:cNvPr id="26" name="Rectangle 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2076451" y="4205883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sz="1100" b="0" dirty="0">
                <a:sym typeface="+mn-lt"/>
              </a:rPr>
              <a:t>2015</a:t>
            </a:r>
          </a:p>
        </p:txBody>
      </p:sp>
      <p:sp>
        <p:nvSpPr>
          <p:cNvPr id="27" name="Rectangle 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2850809" y="4205883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sz="1100" b="0" dirty="0">
                <a:sym typeface="+mn-lt"/>
              </a:rPr>
              <a:t>2016</a:t>
            </a:r>
          </a:p>
        </p:txBody>
      </p:sp>
      <p:sp>
        <p:nvSpPr>
          <p:cNvPr id="29" name="Rectangle 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4319618" y="4205883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altLang="en-US" sz="1100" b="0" dirty="0">
                <a:sym typeface="+mn-lt"/>
              </a:rPr>
              <a:t>2018</a:t>
            </a:r>
            <a:endParaRPr lang="de-DE" sz="1100" b="0" dirty="0">
              <a:sym typeface="+mn-lt"/>
            </a:endParaRPr>
          </a:p>
        </p:txBody>
      </p:sp>
      <p:sp>
        <p:nvSpPr>
          <p:cNvPr id="36" name="Rechteck 35"/>
          <p:cNvSpPr/>
          <p:nvPr>
            <p:custDataLst>
              <p:tags r:id="rId9"/>
            </p:custDataLst>
          </p:nvPr>
        </p:nvSpPr>
        <p:spPr bwMode="auto">
          <a:xfrm>
            <a:off x="2811121" y="4507706"/>
            <a:ext cx="214313" cy="120254"/>
          </a:xfrm>
          <a:prstGeom prst="rect">
            <a:avLst/>
          </a:prstGeom>
          <a:solidFill>
            <a:srgbClr val="F3BB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hteck 34"/>
          <p:cNvSpPr/>
          <p:nvPr>
            <p:custDataLst>
              <p:tags r:id="rId10"/>
            </p:custDataLst>
          </p:nvPr>
        </p:nvSpPr>
        <p:spPr bwMode="auto">
          <a:xfrm>
            <a:off x="815976" y="4507706"/>
            <a:ext cx="214313" cy="12025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Rechteck 36"/>
          <p:cNvSpPr/>
          <p:nvPr>
            <p:custDataLst>
              <p:tags r:id="rId11"/>
            </p:custDataLst>
          </p:nvPr>
        </p:nvSpPr>
        <p:spPr bwMode="auto">
          <a:xfrm>
            <a:off x="4682976" y="4507706"/>
            <a:ext cx="214313" cy="12025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Rectangle 3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3076234" y="4504135"/>
            <a:ext cx="1781175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altLang="en-US" sz="1000" b="0" dirty="0">
                <a:sym typeface="+mn-lt"/>
              </a:rPr>
              <a:t>Investors</a:t>
            </a:r>
            <a:endParaRPr lang="de-DE" sz="1000" b="0" dirty="0">
              <a:sym typeface="+mn-lt"/>
            </a:endParaRPr>
          </a:p>
        </p:txBody>
      </p:sp>
      <p:sp>
        <p:nvSpPr>
          <p:cNvPr id="34" name="Rectangle 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1081089" y="4504135"/>
            <a:ext cx="1990725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altLang="en-US" sz="1000" b="0" dirty="0">
                <a:sym typeface="+mn-lt"/>
              </a:rPr>
              <a:t>Companies</a:t>
            </a:r>
            <a:endParaRPr lang="de-DE" sz="1000" b="0" dirty="0">
              <a:sym typeface="+mn-lt"/>
            </a:endParaRPr>
          </a:p>
        </p:txBody>
      </p:sp>
      <p:sp>
        <p:nvSpPr>
          <p:cNvPr id="32" name="Rectangle 3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4991219" y="4504135"/>
            <a:ext cx="1722438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06DE1909-8E44-4D6B-9E53-EE50BB1F3F37}" type="datetime'M''ee''ting''s'' ''(Gr''''''''upp''e''''n/1''o1''''''s'''')'''">
              <a:rPr lang="de-DE" altLang="en-US" sz="1000" b="0">
                <a:sym typeface="+mn-lt"/>
              </a:rPr>
              <a:pPr/>
              <a:t>Meetings (Gruppen/1o1s)</a:t>
            </a:fld>
            <a:endParaRPr lang="de-DE" sz="1000" b="0" dirty="0">
              <a:sym typeface="+mn-lt"/>
            </a:endParaRPr>
          </a:p>
        </p:txBody>
      </p:sp>
      <p:graphicFrame>
        <p:nvGraphicFramePr>
          <p:cNvPr id="46" name="Objekt 45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1833216" y="1314451"/>
          <a:ext cx="4729510" cy="1497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Chart" r:id="rId31" imgW="4867157" imgH="1800225" progId="MSGraph.Chart.8">
                  <p:embed followColorScheme="full"/>
                </p:oleObj>
              </mc:Choice>
              <mc:Fallback>
                <p:oleObj name="Chart" r:id="rId31" imgW="4867157" imgH="1800225" progId="MSGraph.Chart.8">
                  <p:embed followColorScheme="full"/>
                  <p:pic>
                    <p:nvPicPr>
                      <p:cNvPr id="46" name="Objekt 45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833216" y="1314451"/>
                        <a:ext cx="4729510" cy="1497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">
            <a:extLst>
              <a:ext uri="{FF2B5EF4-FFF2-40B4-BE49-F238E27FC236}">
                <a16:creationId xmlns:a16="http://schemas.microsoft.com/office/drawing/2014/main" id="{16CB8529-AAE8-452B-A29C-8834B3414356}"/>
              </a:ext>
            </a:extLst>
          </p:cNvPr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4424166" y="2691419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100" b="0" dirty="0">
                <a:sym typeface="+mn-lt"/>
              </a:rPr>
              <a:t>2018</a:t>
            </a:r>
            <a:endParaRPr lang="en-US" sz="1100" b="0" dirty="0">
              <a:sym typeface="+mn-lt"/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7848D719-AA84-46FA-82C1-D1D56117A221}"/>
              </a:ext>
            </a:extLst>
          </p:cNvPr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2222500" y="2692697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100" b="0" dirty="0">
                <a:sym typeface="+mn-lt"/>
              </a:rPr>
              <a:t>2015</a:t>
            </a:r>
            <a:endParaRPr lang="en-US" sz="1100" b="0" dirty="0">
              <a:sym typeface="+mn-lt"/>
            </a:endParaRP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98E3DB3D-D6AF-4400-BF37-A9EF511D797F}"/>
              </a:ext>
            </a:extLst>
          </p:cNvPr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3684961" y="2691419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100" b="0" dirty="0">
                <a:sym typeface="+mn-lt"/>
              </a:rPr>
              <a:t>2017</a:t>
            </a:r>
            <a:endParaRPr lang="en-US" sz="1100" b="0" dirty="0">
              <a:sym typeface="+mn-lt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0AAD5411-5A15-4D51-BD0A-ACF4DE79749F}"/>
              </a:ext>
            </a:extLst>
          </p:cNvPr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2918277" y="2692697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100" b="0" dirty="0">
                <a:sym typeface="+mn-lt"/>
              </a:rPr>
              <a:t>2016</a:t>
            </a:r>
            <a:endParaRPr lang="en-US" sz="1100" b="0" dirty="0">
              <a:sym typeface="+mn-lt"/>
            </a:endParaRPr>
          </a:p>
        </p:txBody>
      </p:sp>
      <p:sp>
        <p:nvSpPr>
          <p:cNvPr id="44" name="Richtungspfeil 43"/>
          <p:cNvSpPr/>
          <p:nvPr/>
        </p:nvSpPr>
        <p:spPr bwMode="auto">
          <a:xfrm>
            <a:off x="469057" y="2914650"/>
            <a:ext cx="1224064" cy="1359693"/>
          </a:xfrm>
          <a:prstGeom prst="homePlate">
            <a:avLst>
              <a:gd name="adj" fmla="val 8127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36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ea typeface="Verdana" pitchFamily="34" charset="0"/>
                <a:cs typeface="Verdana" pitchFamily="34" charset="0"/>
              </a:rPr>
              <a:t>Roadshows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AT" sz="1200" b="1" dirty="0" err="1">
                <a:ea typeface="Verdana" pitchFamily="34" charset="0"/>
                <a:cs typeface="Verdana" pitchFamily="34" charset="0"/>
              </a:rPr>
              <a:t>statistics</a:t>
            </a:r>
            <a:endParaRPr lang="de-DE" sz="12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Richtungspfeil 50"/>
          <p:cNvSpPr/>
          <p:nvPr/>
        </p:nvSpPr>
        <p:spPr bwMode="auto">
          <a:xfrm>
            <a:off x="469057" y="1368839"/>
            <a:ext cx="1224064" cy="1345786"/>
          </a:xfrm>
          <a:prstGeom prst="homePlate">
            <a:avLst>
              <a:gd name="adj" fmla="val 8127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36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ea typeface="Verdana" pitchFamily="34" charset="0"/>
                <a:cs typeface="Verdana" pitchFamily="34" charset="0"/>
              </a:rPr>
              <a:t>Roadshows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200" b="1" dirty="0">
                <a:ea typeface="Verdana" pitchFamily="34" charset="0"/>
                <a:cs typeface="Verdana" pitchFamily="34" charset="0"/>
              </a:rPr>
              <a:t>at a </a:t>
            </a:r>
            <a:r>
              <a:rPr lang="de-DE" sz="1200" b="1" dirty="0" err="1">
                <a:ea typeface="Verdana" pitchFamily="34" charset="0"/>
                <a:cs typeface="Verdana" pitchFamily="34" charset="0"/>
              </a:rPr>
              <a:t>glance</a:t>
            </a:r>
            <a:endParaRPr lang="de-DE" sz="12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16CB8529-AAE8-452B-A29C-8834B3414356}"/>
              </a:ext>
            </a:extLst>
          </p:cNvPr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5127761" y="2690141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100" b="0" dirty="0">
                <a:sym typeface="+mn-lt"/>
              </a:rPr>
              <a:t>2019</a:t>
            </a:r>
            <a:endParaRPr lang="en-US" sz="1100" b="0" dirty="0">
              <a:sym typeface="+mn-lt"/>
            </a:endParaRPr>
          </a:p>
        </p:txBody>
      </p:sp>
      <p:sp>
        <p:nvSpPr>
          <p:cNvPr id="49" name="Rectangle 3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5000903" y="4205882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de-DE" sz="1100" b="0" dirty="0">
                <a:sym typeface="+mn-lt"/>
              </a:rPr>
              <a:t>2019</a:t>
            </a:r>
          </a:p>
        </p:txBody>
      </p:sp>
      <p:graphicFrame>
        <p:nvGraphicFramePr>
          <p:cNvPr id="50" name="Tabelle 49"/>
          <p:cNvGraphicFramePr>
            <a:graphicFrameLocks noGrp="1"/>
          </p:cNvGraphicFramePr>
          <p:nvPr/>
        </p:nvGraphicFramePr>
        <p:xfrm>
          <a:off x="6823194" y="1702289"/>
          <a:ext cx="1945450" cy="1212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2361">
                <a:tc>
                  <a:txBody>
                    <a:bodyPr/>
                    <a:lstStyle/>
                    <a:p>
                      <a:pPr marL="0" lvl="1" algn="ctr"/>
                      <a:r>
                        <a:rPr lang="de-AT" sz="1000" dirty="0"/>
                        <a:t>Amsterdam</a:t>
                      </a:r>
                    </a:p>
                    <a:p>
                      <a:pPr marL="0" lvl="1" algn="ctr"/>
                      <a:r>
                        <a:rPr lang="de-AT" sz="1000" dirty="0" err="1"/>
                        <a:t>Bucharest</a:t>
                      </a:r>
                      <a:endParaRPr lang="de-AT" sz="1000" dirty="0"/>
                    </a:p>
                    <a:p>
                      <a:pPr marL="0" lvl="1" algn="ctr"/>
                      <a:r>
                        <a:rPr lang="de-AT" sz="1000" dirty="0"/>
                        <a:t>Frankfurt</a:t>
                      </a:r>
                    </a:p>
                    <a:p>
                      <a:pPr marL="0" lvl="1" algn="ctr"/>
                      <a:r>
                        <a:rPr lang="de-AT" sz="1000" dirty="0"/>
                        <a:t>London</a:t>
                      </a:r>
                    </a:p>
                    <a:p>
                      <a:pPr marL="0" lvl="1" algn="ctr"/>
                      <a:r>
                        <a:rPr lang="de-AT" sz="1000" dirty="0"/>
                        <a:t>New York</a:t>
                      </a:r>
                    </a:p>
                    <a:p>
                      <a:pPr marL="0" lvl="1" algn="ctr"/>
                      <a:r>
                        <a:rPr lang="de-AT" sz="1000" dirty="0"/>
                        <a:t>Paris</a:t>
                      </a:r>
                    </a:p>
                    <a:p>
                      <a:pPr marL="0" lvl="1" algn="ctr"/>
                      <a:r>
                        <a:rPr lang="de-AT" sz="1000" dirty="0" err="1"/>
                        <a:t>Warsaw</a:t>
                      </a:r>
                      <a:endParaRPr lang="de-AT" sz="1000" dirty="0"/>
                    </a:p>
                  </a:txBody>
                  <a:tcPr marT="34290" marB="34290">
                    <a:lnL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6759747" y="1381304"/>
            <a:ext cx="220195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rIns="90000" anchor="b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/>
              </a:rPr>
              <a:t>Destinations </a:t>
            </a:r>
          </a:p>
        </p:txBody>
      </p:sp>
      <p:cxnSp>
        <p:nvCxnSpPr>
          <p:cNvPr id="54" name="Gerade Verbindung 14"/>
          <p:cNvCxnSpPr/>
          <p:nvPr/>
        </p:nvCxnSpPr>
        <p:spPr bwMode="auto">
          <a:xfrm>
            <a:off x="6823194" y="1655863"/>
            <a:ext cx="19454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55" name="Tabelle 54"/>
          <p:cNvGraphicFramePr>
            <a:graphicFrameLocks noGrp="1"/>
          </p:cNvGraphicFramePr>
          <p:nvPr/>
        </p:nvGraphicFramePr>
        <p:xfrm>
          <a:off x="6823188" y="3531392"/>
          <a:ext cx="1945450" cy="879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98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dirty="0"/>
                        <a:t>Baader Bank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dirty="0"/>
                        <a:t>Erste Group</a:t>
                      </a:r>
                      <a:br>
                        <a:rPr lang="de-AT" sz="1000" dirty="0"/>
                      </a:br>
                      <a:r>
                        <a:rPr lang="de-AT" sz="1000" dirty="0"/>
                        <a:t>Hauck &amp; </a:t>
                      </a:r>
                      <a:r>
                        <a:rPr lang="de-AT" sz="1000" dirty="0" err="1"/>
                        <a:t>Aufhäuser</a:t>
                      </a:r>
                      <a:endParaRPr lang="de-AT" sz="10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dirty="0"/>
                        <a:t>Kepler </a:t>
                      </a:r>
                      <a:r>
                        <a:rPr lang="de-AT" sz="1000" dirty="0" err="1"/>
                        <a:t>Cheuvreux</a:t>
                      </a:r>
                      <a:endParaRPr lang="de-AT" sz="10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000" dirty="0"/>
                        <a:t>Raiffeisen </a:t>
                      </a:r>
                      <a:r>
                        <a:rPr lang="de-AT" sz="1000" dirty="0" err="1"/>
                        <a:t>Centrobank</a:t>
                      </a:r>
                      <a:endParaRPr lang="de-AT" sz="1000" dirty="0"/>
                    </a:p>
                  </a:txBody>
                  <a:tcPr marT="34290" marB="34290">
                    <a:lnL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Rectangle 5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6823188" y="3112897"/>
            <a:ext cx="220195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rIns="90000" anchor="b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/>
              </a:rPr>
              <a:t>Bank partners</a:t>
            </a:r>
          </a:p>
        </p:txBody>
      </p:sp>
      <p:cxnSp>
        <p:nvCxnSpPr>
          <p:cNvPr id="57" name="Gerade Verbindung 14"/>
          <p:cNvCxnSpPr/>
          <p:nvPr/>
        </p:nvCxnSpPr>
        <p:spPr bwMode="auto">
          <a:xfrm>
            <a:off x="6823188" y="3403012"/>
            <a:ext cx="194545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371474" y="269875"/>
            <a:ext cx="7092951" cy="962025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de-AT" dirty="0" err="1"/>
              <a:t>Presentation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Austrian </a:t>
            </a:r>
            <a:r>
              <a:rPr lang="de-AT" dirty="0" err="1"/>
              <a:t>companies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at international </a:t>
            </a:r>
            <a:r>
              <a:rPr lang="de-AT" dirty="0" err="1"/>
              <a:t>financial</a:t>
            </a:r>
            <a:r>
              <a:rPr lang="de-AT" dirty="0"/>
              <a:t> </a:t>
            </a:r>
            <a:r>
              <a:rPr lang="de-AT" dirty="0" err="1"/>
              <a:t>centers</a:t>
            </a:r>
            <a:endParaRPr lang="en-US" sz="1600" b="0" kern="0" dirty="0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371474" y="4778856"/>
            <a:ext cx="42973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AT" sz="800" dirty="0"/>
              <a:t>Source: Wiener Börse AG – </a:t>
            </a:r>
            <a:r>
              <a:rPr lang="de-AT" sz="800" dirty="0" err="1"/>
              <a:t>December</a:t>
            </a:r>
            <a:r>
              <a:rPr lang="de-AT" sz="800" dirty="0"/>
              <a:t> 2020</a:t>
            </a:r>
            <a:endParaRPr lang="en-US" sz="800" dirty="0"/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16CB8529-AAE8-452B-A29C-8834B3414356}"/>
              </a:ext>
            </a:extLst>
          </p:cNvPr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5852438" y="2682039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100" b="0" dirty="0">
                <a:sym typeface="+mn-lt"/>
              </a:rPr>
              <a:t>2020</a:t>
            </a:r>
            <a:endParaRPr lang="en-US" sz="1100" b="0" dirty="0">
              <a:sym typeface="+mn-lt"/>
            </a:endParaRP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16CB8529-AAE8-452B-A29C-8834B3414356}"/>
              </a:ext>
            </a:extLst>
          </p:cNvPr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5764657" y="4205882"/>
            <a:ext cx="349250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100" b="0" dirty="0">
                <a:sym typeface="+mn-lt"/>
              </a:rPr>
              <a:t>2020</a:t>
            </a:r>
            <a:endParaRPr lang="en-US" sz="1100" b="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963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F5B6D7F-A656-4DFB-BB9C-8B751C5F6F2A}"/>
              </a:ext>
            </a:extLst>
          </p:cNvPr>
          <p:cNvSpPr txBox="1">
            <a:spLocks noChangeArrowheads="1"/>
          </p:cNvSpPr>
          <p:nvPr/>
        </p:nvSpPr>
        <p:spPr>
          <a:xfrm>
            <a:off x="3470128" y="1563638"/>
            <a:ext cx="4702272" cy="2736304"/>
          </a:xfrm>
          <a:prstGeom prst="rect">
            <a:avLst/>
          </a:prstGeom>
        </p:spPr>
        <p:txBody>
          <a:bodyPr anchor="b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r>
              <a:rPr lang="en-US" sz="1600" b="1" dirty="0">
                <a:latin typeface="+mn-lt"/>
              </a:rPr>
              <a:t>Edith Franc</a:t>
            </a:r>
          </a:p>
          <a:p>
            <a:r>
              <a:rPr lang="en-US" sz="1600" dirty="0">
                <a:latin typeface="+mn-lt"/>
              </a:rPr>
              <a:t>Head of Public Affairs, Financial Literacy &amp; Events</a:t>
            </a:r>
          </a:p>
          <a:p>
            <a:r>
              <a:rPr lang="en-US" sz="1600" dirty="0">
                <a:latin typeface="+mn-lt"/>
              </a:rPr>
              <a:t>+43 1 531 65 104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</a:rPr>
              <a:t>edith.franc@wienerboerse.at</a:t>
            </a:r>
          </a:p>
          <a:p>
            <a:endParaRPr lang="de-AT" sz="1600" b="1" dirty="0">
              <a:latin typeface="+mn-lt"/>
              <a:sym typeface="+mj-lt"/>
            </a:endParaRPr>
          </a:p>
          <a:p>
            <a:r>
              <a:rPr lang="en-US" sz="1600" b="1" dirty="0">
                <a:latin typeface="+mn-lt"/>
              </a:rPr>
              <a:t>Julia Resch</a:t>
            </a:r>
          </a:p>
          <a:p>
            <a:r>
              <a:rPr lang="en-US" sz="1600" dirty="0">
                <a:latin typeface="+mn-lt"/>
              </a:rPr>
              <a:t>Head of Corporate Communications &amp; Marketing </a:t>
            </a:r>
          </a:p>
          <a:p>
            <a:r>
              <a:rPr lang="en-US" sz="1600" dirty="0">
                <a:latin typeface="+mn-lt"/>
              </a:rPr>
              <a:t>Spokesperson </a:t>
            </a:r>
          </a:p>
          <a:p>
            <a:r>
              <a:rPr lang="en-US" sz="1600" dirty="0">
                <a:latin typeface="+mn-lt"/>
              </a:rPr>
              <a:t>+43 1 53165 186 </a:t>
            </a:r>
          </a:p>
          <a:p>
            <a:r>
              <a:rPr lang="en-US" sz="1600" dirty="0">
                <a:latin typeface="+mn-lt"/>
              </a:rPr>
              <a:t>julia.resch@wienerboerse.at</a:t>
            </a:r>
          </a:p>
        </p:txBody>
      </p:sp>
    </p:spTree>
    <p:extLst>
      <p:ext uri="{BB962C8B-B14F-4D97-AF65-F5344CB8AC3E}">
        <p14:creationId xmlns:p14="http://schemas.microsoft.com/office/powerpoint/2010/main" val="428094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D7C5F2A-F9F2-3342-82BC-8C381F055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F50C209-AD1C-481B-A9FC-A01D5E397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834FEB-5CE9-478E-B36F-D9E76D4A3ADD}" type="slidenum">
              <a:rPr lang="de-D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r>
              <a:rPr lang="de-DE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78D65DE6-77F3-5641-B500-356C20E6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BF69F2-4DEE-214D-AE62-909BD5D28F0B}"/>
              </a:ext>
            </a:extLst>
          </p:cNvPr>
          <p:cNvSpPr/>
          <p:nvPr/>
        </p:nvSpPr>
        <p:spPr bwMode="auto">
          <a:xfrm rot="-660000">
            <a:off x="5513773" y="1788199"/>
            <a:ext cx="4943197" cy="3527778"/>
          </a:xfrm>
          <a:prstGeom prst="rect">
            <a:avLst/>
          </a:prstGeom>
          <a:solidFill>
            <a:schemeClr val="bg1">
              <a:alpha val="32000"/>
            </a:schemeClr>
          </a:solidFill>
          <a:ln w="0" cap="flat" cmpd="sng" algn="ctr">
            <a:solidFill>
              <a:srgbClr val="C8AC7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C8AC7C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6B268C3-028E-324F-9E19-ED62C512B0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1690"/>
          <a:stretch/>
        </p:blipFill>
        <p:spPr>
          <a:xfrm rot="-660000">
            <a:off x="5693015" y="1854515"/>
            <a:ext cx="4804634" cy="3927930"/>
          </a:xfrm>
          <a:prstGeom prst="rect">
            <a:avLst/>
          </a:prstGeom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05ECA5A1-F87A-6B49-9167-F35646AB80D6}"/>
              </a:ext>
            </a:extLst>
          </p:cNvPr>
          <p:cNvSpPr txBox="1">
            <a:spLocks/>
          </p:cNvSpPr>
          <p:nvPr/>
        </p:nvSpPr>
        <p:spPr>
          <a:xfrm>
            <a:off x="371475" y="269875"/>
            <a:ext cx="7092949" cy="952500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Theresia </a:t>
            </a:r>
            <a:r>
              <a:rPr lang="en-US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gründete</a:t>
            </a: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1771 die Wiener Börse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7B681DF-9D1A-F145-84D6-E73C5CDA0092}"/>
              </a:ext>
            </a:extLst>
          </p:cNvPr>
          <p:cNvSpPr/>
          <p:nvPr/>
        </p:nvSpPr>
        <p:spPr>
          <a:xfrm>
            <a:off x="1835696" y="2859782"/>
            <a:ext cx="17827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solidFill>
                  <a:schemeClr val="bg1"/>
                </a:solidFill>
              </a:rPr>
              <a:t>Eröffnung</a:t>
            </a:r>
            <a:r>
              <a:rPr lang="en-US" sz="1400" dirty="0">
                <a:solidFill>
                  <a:schemeClr val="bg1"/>
                </a:solidFill>
              </a:rPr>
              <a:t> der </a:t>
            </a:r>
            <a:r>
              <a:rPr lang="en-US" sz="1400" dirty="0" err="1">
                <a:solidFill>
                  <a:schemeClr val="bg1"/>
                </a:solidFill>
              </a:rPr>
              <a:t>Börse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1CD0E0F-0BE9-8A4F-98AB-51A470E07198}"/>
              </a:ext>
            </a:extLst>
          </p:cNvPr>
          <p:cNvSpPr/>
          <p:nvPr/>
        </p:nvSpPr>
        <p:spPr>
          <a:xfrm>
            <a:off x="374824" y="1432214"/>
            <a:ext cx="2071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solidFill>
                  <a:schemeClr val="bg1"/>
                </a:solidFill>
              </a:rPr>
              <a:t>Gründungspatent</a:t>
            </a:r>
            <a:r>
              <a:rPr lang="en-US" sz="1400" dirty="0">
                <a:solidFill>
                  <a:schemeClr val="bg1"/>
                </a:solidFill>
              </a:rPr>
              <a:t> von </a:t>
            </a:r>
          </a:p>
          <a:p>
            <a:pPr lvl="0"/>
            <a:r>
              <a:rPr lang="en-US" sz="1400" dirty="0" err="1">
                <a:solidFill>
                  <a:schemeClr val="bg1"/>
                </a:solidFill>
              </a:rPr>
              <a:t>Kaiserin</a:t>
            </a:r>
            <a:r>
              <a:rPr lang="en-US" sz="1400" dirty="0">
                <a:solidFill>
                  <a:schemeClr val="bg1"/>
                </a:solidFill>
              </a:rPr>
              <a:t> Maria Theresia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06E8CB1-37FD-A548-B9F4-AB3941A0D779}"/>
              </a:ext>
            </a:extLst>
          </p:cNvPr>
          <p:cNvSpPr/>
          <p:nvPr/>
        </p:nvSpPr>
        <p:spPr bwMode="auto">
          <a:xfrm>
            <a:off x="462983" y="2228679"/>
            <a:ext cx="2956889" cy="307777"/>
          </a:xfrm>
          <a:prstGeom prst="rect">
            <a:avLst/>
          </a:prstGeom>
          <a:solidFill>
            <a:srgbClr val="C8AC7C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C8AC7C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CDBF5CE-C5DC-3448-BE3C-0B67DBE09DCC}"/>
              </a:ext>
            </a:extLst>
          </p:cNvPr>
          <p:cNvSpPr/>
          <p:nvPr/>
        </p:nvSpPr>
        <p:spPr>
          <a:xfrm>
            <a:off x="539552" y="2239070"/>
            <a:ext cx="1139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1 Aug. 1771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53C4205-A412-7D45-8EF4-0961BC4049FD}"/>
              </a:ext>
            </a:extLst>
          </p:cNvPr>
          <p:cNvSpPr/>
          <p:nvPr/>
        </p:nvSpPr>
        <p:spPr>
          <a:xfrm>
            <a:off x="2103975" y="2237243"/>
            <a:ext cx="1199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2 Sept. 1771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53DFADC7-69C4-8246-B19A-3020F592D893}"/>
              </a:ext>
            </a:extLst>
          </p:cNvPr>
          <p:cNvCxnSpPr>
            <a:stCxn id="17" idx="0"/>
            <a:endCxn id="17" idx="2"/>
          </p:cNvCxnSpPr>
          <p:nvPr/>
        </p:nvCxnSpPr>
        <p:spPr bwMode="auto">
          <a:xfrm>
            <a:off x="1941428" y="2228679"/>
            <a:ext cx="0" cy="3077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AF67D782-FB67-294A-9D02-3C654CAE8276}"/>
              </a:ext>
            </a:extLst>
          </p:cNvPr>
          <p:cNvCxnSpPr/>
          <p:nvPr/>
        </p:nvCxnSpPr>
        <p:spPr bwMode="auto">
          <a:xfrm>
            <a:off x="1187624" y="1995686"/>
            <a:ext cx="0" cy="2329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053244E5-8F92-0149-9FB0-D21A6FB5D2B6}"/>
              </a:ext>
            </a:extLst>
          </p:cNvPr>
          <p:cNvCxnSpPr/>
          <p:nvPr/>
        </p:nvCxnSpPr>
        <p:spPr bwMode="auto">
          <a:xfrm rot="10800000">
            <a:off x="2648680" y="2531717"/>
            <a:ext cx="0" cy="2329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389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D7C5F2A-F9F2-3342-82BC-8C381F055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F50C209-AD1C-481B-A9FC-A01D5E397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834FEB-5CE9-478E-B36F-D9E76D4A3ADD}" type="slidenum">
              <a:rPr lang="de-D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r>
              <a:rPr lang="de-DE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78D65DE6-77F3-5641-B500-356C20E6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BF69F2-4DEE-214D-AE62-909BD5D28F0B}"/>
              </a:ext>
            </a:extLst>
          </p:cNvPr>
          <p:cNvSpPr/>
          <p:nvPr/>
        </p:nvSpPr>
        <p:spPr bwMode="auto">
          <a:xfrm rot="-660000">
            <a:off x="5513773" y="1788199"/>
            <a:ext cx="4943197" cy="3527778"/>
          </a:xfrm>
          <a:prstGeom prst="rect">
            <a:avLst/>
          </a:prstGeom>
          <a:solidFill>
            <a:schemeClr val="bg1">
              <a:alpha val="32000"/>
            </a:schemeClr>
          </a:solidFill>
          <a:ln w="0" cap="flat" cmpd="sng" algn="ctr">
            <a:solidFill>
              <a:srgbClr val="C8AC7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C8AC7C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6B268C3-028E-324F-9E19-ED62C512B0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" t="1690"/>
          <a:stretch/>
        </p:blipFill>
        <p:spPr>
          <a:xfrm rot="-660000">
            <a:off x="5693015" y="1854515"/>
            <a:ext cx="4804634" cy="3927930"/>
          </a:xfrm>
          <a:prstGeom prst="rect">
            <a:avLst/>
          </a:prstGeom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05ECA5A1-F87A-6B49-9167-F35646AB80D6}"/>
              </a:ext>
            </a:extLst>
          </p:cNvPr>
          <p:cNvSpPr txBox="1">
            <a:spLocks/>
          </p:cNvSpPr>
          <p:nvPr/>
        </p:nvSpPr>
        <p:spPr>
          <a:xfrm>
            <a:off x="371475" y="269875"/>
            <a:ext cx="7092949" cy="952500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Theresa founded the </a:t>
            </a:r>
            <a:br>
              <a:rPr lang="en-US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Vienna Stock Exchange in 1771</a:t>
            </a:r>
            <a:endParaRPr lang="en-US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7B681DF-9D1A-F145-84D6-E73C5CDA0092}"/>
              </a:ext>
            </a:extLst>
          </p:cNvPr>
          <p:cNvSpPr/>
          <p:nvPr/>
        </p:nvSpPr>
        <p:spPr>
          <a:xfrm>
            <a:off x="1835696" y="2859782"/>
            <a:ext cx="1665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First day of trading</a:t>
            </a:r>
          </a:p>
          <a:p>
            <a:pPr lvl="0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1CD0E0F-0BE9-8A4F-98AB-51A470E07198}"/>
              </a:ext>
            </a:extLst>
          </p:cNvPr>
          <p:cNvSpPr/>
          <p:nvPr/>
        </p:nvSpPr>
        <p:spPr>
          <a:xfrm>
            <a:off x="374823" y="1432214"/>
            <a:ext cx="2324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Founding Charter of </a:t>
            </a: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Empress Maria Theresa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06E8CB1-37FD-A548-B9F4-AB3941A0D779}"/>
              </a:ext>
            </a:extLst>
          </p:cNvPr>
          <p:cNvSpPr/>
          <p:nvPr/>
        </p:nvSpPr>
        <p:spPr bwMode="auto">
          <a:xfrm>
            <a:off x="462983" y="2228679"/>
            <a:ext cx="2956889" cy="307777"/>
          </a:xfrm>
          <a:prstGeom prst="rect">
            <a:avLst/>
          </a:prstGeom>
          <a:solidFill>
            <a:srgbClr val="C8AC7C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C8AC7C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CDBF5CE-C5DC-3448-BE3C-0B67DBE09DCC}"/>
              </a:ext>
            </a:extLst>
          </p:cNvPr>
          <p:cNvSpPr/>
          <p:nvPr/>
        </p:nvSpPr>
        <p:spPr>
          <a:xfrm>
            <a:off x="539552" y="2239070"/>
            <a:ext cx="1139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1 Aug. 1771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53C4205-A412-7D45-8EF4-0961BC4049FD}"/>
              </a:ext>
            </a:extLst>
          </p:cNvPr>
          <p:cNvSpPr/>
          <p:nvPr/>
        </p:nvSpPr>
        <p:spPr>
          <a:xfrm>
            <a:off x="2103975" y="2237243"/>
            <a:ext cx="1199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2 Sept. 1771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53DFADC7-69C4-8246-B19A-3020F592D893}"/>
              </a:ext>
            </a:extLst>
          </p:cNvPr>
          <p:cNvCxnSpPr>
            <a:stCxn id="17" idx="0"/>
            <a:endCxn id="17" idx="2"/>
          </p:cNvCxnSpPr>
          <p:nvPr/>
        </p:nvCxnSpPr>
        <p:spPr bwMode="auto">
          <a:xfrm>
            <a:off x="1941428" y="2228679"/>
            <a:ext cx="0" cy="3077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AF67D782-FB67-294A-9D02-3C654CAE8276}"/>
              </a:ext>
            </a:extLst>
          </p:cNvPr>
          <p:cNvCxnSpPr/>
          <p:nvPr/>
        </p:nvCxnSpPr>
        <p:spPr bwMode="auto">
          <a:xfrm>
            <a:off x="1187624" y="1995686"/>
            <a:ext cx="0" cy="2329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053244E5-8F92-0149-9FB0-D21A6FB5D2B6}"/>
              </a:ext>
            </a:extLst>
          </p:cNvPr>
          <p:cNvCxnSpPr/>
          <p:nvPr/>
        </p:nvCxnSpPr>
        <p:spPr bwMode="auto">
          <a:xfrm rot="10800000">
            <a:off x="2648680" y="2531717"/>
            <a:ext cx="0" cy="2329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9876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7D14137-86B4-424B-A7FF-E3EB247D0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0" b="31811"/>
          <a:stretch/>
        </p:blipFill>
        <p:spPr>
          <a:xfrm>
            <a:off x="-108520" y="-368667"/>
            <a:ext cx="9852503" cy="5512167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F50C209-AD1C-481B-A9FC-A01D5E397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834FEB-5CE9-478E-B36F-D9E76D4A3ADD}" type="slidenum">
              <a:rPr lang="de-D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r>
              <a:rPr lang="de-DE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78D65DE6-77F3-5641-B500-356C20E6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BF69F2-4DEE-214D-AE62-909BD5D28F0B}"/>
              </a:ext>
            </a:extLst>
          </p:cNvPr>
          <p:cNvSpPr/>
          <p:nvPr/>
        </p:nvSpPr>
        <p:spPr bwMode="auto">
          <a:xfrm rot="-660000">
            <a:off x="5367212" y="1930826"/>
            <a:ext cx="4943197" cy="3527778"/>
          </a:xfrm>
          <a:prstGeom prst="rect">
            <a:avLst/>
          </a:prstGeom>
          <a:solidFill>
            <a:schemeClr val="bg1">
              <a:alpha val="32000"/>
            </a:schemeClr>
          </a:solidFill>
          <a:ln w="0" cap="flat" cmpd="sng" algn="ctr">
            <a:solidFill>
              <a:srgbClr val="C8AC7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C8AC7C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05ECA5A1-F87A-6B49-9167-F35646AB80D6}"/>
              </a:ext>
            </a:extLst>
          </p:cNvPr>
          <p:cNvSpPr txBox="1">
            <a:spLocks/>
          </p:cNvSpPr>
          <p:nvPr/>
        </p:nvSpPr>
        <p:spPr>
          <a:xfrm>
            <a:off x="371475" y="269875"/>
            <a:ext cx="7092949" cy="952500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Ludwig van Beethoven – </a:t>
            </a:r>
          </a:p>
          <a:p>
            <a:r>
              <a:rPr lang="de-AT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 der </a:t>
            </a:r>
            <a:r>
              <a:rPr lang="de-AT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ersten Aktionäre </a:t>
            </a:r>
            <a:r>
              <a:rPr lang="de-AT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Österreich</a:t>
            </a:r>
            <a:endParaRPr lang="en-US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7B681DF-9D1A-F145-84D6-E73C5CDA0092}"/>
              </a:ext>
            </a:extLst>
          </p:cNvPr>
          <p:cNvSpPr/>
          <p:nvPr/>
        </p:nvSpPr>
        <p:spPr>
          <a:xfrm>
            <a:off x="1592145" y="2912626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AT" sz="1400" dirty="0" err="1">
                <a:solidFill>
                  <a:schemeClr val="bg1"/>
                </a:solidFill>
              </a:rPr>
              <a:t>Oesterreichische</a:t>
            </a:r>
            <a:r>
              <a:rPr lang="de-AT" sz="1400" dirty="0">
                <a:solidFill>
                  <a:schemeClr val="bg1"/>
                </a:solidFill>
              </a:rPr>
              <a:t> Nationalbank </a:t>
            </a:r>
          </a:p>
          <a:p>
            <a:pPr lvl="0"/>
            <a:r>
              <a:rPr lang="de-AT" sz="1400" dirty="0">
                <a:solidFill>
                  <a:schemeClr val="bg1"/>
                </a:solidFill>
              </a:rPr>
              <a:t>die erste Aktie in Wien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1CD0E0F-0BE9-8A4F-98AB-51A470E07198}"/>
              </a:ext>
            </a:extLst>
          </p:cNvPr>
          <p:cNvSpPr/>
          <p:nvPr/>
        </p:nvSpPr>
        <p:spPr>
          <a:xfrm>
            <a:off x="374824" y="1432214"/>
            <a:ext cx="27746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AT" sz="1400" dirty="0">
                <a:solidFill>
                  <a:schemeClr val="bg1"/>
                </a:solidFill>
              </a:rPr>
              <a:t>Auch er wusste: </a:t>
            </a:r>
          </a:p>
          <a:p>
            <a:pPr lvl="0"/>
            <a:r>
              <a:rPr lang="de-AT" sz="1400" dirty="0">
                <a:solidFill>
                  <a:schemeClr val="bg1"/>
                </a:solidFill>
              </a:rPr>
              <a:t>Was Vermögensaufbau anlangt, </a:t>
            </a:r>
          </a:p>
          <a:p>
            <a:pPr lvl="0"/>
            <a:r>
              <a:rPr lang="de-AT" sz="1400" dirty="0">
                <a:solidFill>
                  <a:schemeClr val="bg1"/>
                </a:solidFill>
              </a:rPr>
              <a:t>spielt die Musik an der Börse.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06E8CB1-37FD-A548-B9F4-AB3941A0D779}"/>
              </a:ext>
            </a:extLst>
          </p:cNvPr>
          <p:cNvSpPr/>
          <p:nvPr/>
        </p:nvSpPr>
        <p:spPr bwMode="auto">
          <a:xfrm>
            <a:off x="1641818" y="2329735"/>
            <a:ext cx="994895" cy="318168"/>
          </a:xfrm>
          <a:prstGeom prst="rect">
            <a:avLst/>
          </a:prstGeom>
          <a:solidFill>
            <a:srgbClr val="C8AC7C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C8AC7C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CDBF5CE-C5DC-3448-BE3C-0B67DBE09DCC}"/>
              </a:ext>
            </a:extLst>
          </p:cNvPr>
          <p:cNvSpPr/>
          <p:nvPr/>
        </p:nvSpPr>
        <p:spPr>
          <a:xfrm>
            <a:off x="1848159" y="2329734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1818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053244E5-8F92-0149-9FB0-D21A6FB5D2B6}"/>
              </a:ext>
            </a:extLst>
          </p:cNvPr>
          <p:cNvCxnSpPr/>
          <p:nvPr/>
        </p:nvCxnSpPr>
        <p:spPr bwMode="auto">
          <a:xfrm rot="10800000">
            <a:off x="2132663" y="2643758"/>
            <a:ext cx="0" cy="2329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183DBE61-B421-E64D-B91E-BC75CBEAA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2174" r="1895" b="4348"/>
          <a:stretch/>
        </p:blipFill>
        <p:spPr>
          <a:xfrm rot="-660000">
            <a:off x="5504961" y="1970104"/>
            <a:ext cx="5311155" cy="35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86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7D14137-86B4-424B-A7FF-E3EB247D0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0" b="31811"/>
          <a:stretch/>
        </p:blipFill>
        <p:spPr>
          <a:xfrm>
            <a:off x="-108520" y="-368667"/>
            <a:ext cx="9852503" cy="5512167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F50C209-AD1C-481B-A9FC-A01D5E397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834FEB-5CE9-478E-B36F-D9E76D4A3ADD}" type="slidenum">
              <a:rPr lang="de-D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r>
              <a:rPr lang="de-DE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78D65DE6-77F3-5641-B500-356C20E6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BF69F2-4DEE-214D-AE62-909BD5D28F0B}"/>
              </a:ext>
            </a:extLst>
          </p:cNvPr>
          <p:cNvSpPr/>
          <p:nvPr/>
        </p:nvSpPr>
        <p:spPr bwMode="auto">
          <a:xfrm rot="-660000">
            <a:off x="5367212" y="1930826"/>
            <a:ext cx="4943197" cy="3527778"/>
          </a:xfrm>
          <a:prstGeom prst="rect">
            <a:avLst/>
          </a:prstGeom>
          <a:solidFill>
            <a:schemeClr val="bg1">
              <a:alpha val="32000"/>
            </a:schemeClr>
          </a:solidFill>
          <a:ln w="0" cap="flat" cmpd="sng" algn="ctr">
            <a:solidFill>
              <a:srgbClr val="C8AC7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C8AC7C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itel 3">
            <a:extLst>
              <a:ext uri="{FF2B5EF4-FFF2-40B4-BE49-F238E27FC236}">
                <a16:creationId xmlns:a16="http://schemas.microsoft.com/office/drawing/2014/main" id="{05ECA5A1-F87A-6B49-9167-F35646AB80D6}"/>
              </a:ext>
            </a:extLst>
          </p:cNvPr>
          <p:cNvSpPr txBox="1">
            <a:spLocks/>
          </p:cNvSpPr>
          <p:nvPr/>
        </p:nvSpPr>
        <p:spPr>
          <a:xfrm>
            <a:off x="371475" y="269875"/>
            <a:ext cx="7092949" cy="952500"/>
          </a:xfrm>
          <a:prstGeom prst="rect">
            <a:avLst/>
          </a:prstGeom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Ludwig van Beethoven – </a:t>
            </a:r>
          </a:p>
          <a:p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first shareholders in Austria.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7B681DF-9D1A-F145-84D6-E73C5CDA0092}"/>
              </a:ext>
            </a:extLst>
          </p:cNvPr>
          <p:cNvSpPr/>
          <p:nvPr/>
        </p:nvSpPr>
        <p:spPr>
          <a:xfrm>
            <a:off x="1763688" y="2912626"/>
            <a:ext cx="2244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Austrian central bank</a:t>
            </a: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first to be listed in Vienna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1CD0E0F-0BE9-8A4F-98AB-51A470E07198}"/>
              </a:ext>
            </a:extLst>
          </p:cNvPr>
          <p:cNvSpPr/>
          <p:nvPr/>
        </p:nvSpPr>
        <p:spPr>
          <a:xfrm>
            <a:off x="374824" y="1432214"/>
            <a:ext cx="270138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He also knew: </a:t>
            </a: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If you want to create wealth,</a:t>
            </a: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the stock market calls the tune.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06E8CB1-37FD-A548-B9F4-AB3941A0D779}"/>
              </a:ext>
            </a:extLst>
          </p:cNvPr>
          <p:cNvSpPr/>
          <p:nvPr/>
        </p:nvSpPr>
        <p:spPr bwMode="auto">
          <a:xfrm>
            <a:off x="1813361" y="2329735"/>
            <a:ext cx="994895" cy="318168"/>
          </a:xfrm>
          <a:prstGeom prst="rect">
            <a:avLst/>
          </a:prstGeom>
          <a:solidFill>
            <a:srgbClr val="C8AC7C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C8AC7C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CDBF5CE-C5DC-3448-BE3C-0B67DBE09DCC}"/>
              </a:ext>
            </a:extLst>
          </p:cNvPr>
          <p:cNvSpPr/>
          <p:nvPr/>
        </p:nvSpPr>
        <p:spPr>
          <a:xfrm>
            <a:off x="2019702" y="2329734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1818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053244E5-8F92-0149-9FB0-D21A6FB5D2B6}"/>
              </a:ext>
            </a:extLst>
          </p:cNvPr>
          <p:cNvCxnSpPr/>
          <p:nvPr/>
        </p:nvCxnSpPr>
        <p:spPr bwMode="auto">
          <a:xfrm rot="10800000">
            <a:off x="2304206" y="2663801"/>
            <a:ext cx="0" cy="2329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183DBE61-B421-E64D-B91E-BC75CBEAA7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2174" r="1895" b="4348"/>
          <a:stretch/>
        </p:blipFill>
        <p:spPr>
          <a:xfrm rot="-660000">
            <a:off x="5504961" y="1970104"/>
            <a:ext cx="5311155" cy="35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F50C209-AD1C-481B-A9FC-A01D5E397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834FEB-5CE9-478E-B36F-D9E76D4A3ADD}" type="slidenum">
              <a:rPr lang="de-D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r>
              <a:rPr lang="de-DE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EE96FB6-9483-44D9-B32D-4E8A0FFE8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Virtuelle Geburtstagsgrüße zum Jubiläum</a:t>
            </a:r>
            <a:br>
              <a:rPr lang="de-AT" dirty="0"/>
            </a:br>
            <a:endParaRPr lang="de-A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0A0B4BF-24B1-41FC-86EC-8B43C613EBE2}"/>
              </a:ext>
            </a:extLst>
          </p:cNvPr>
          <p:cNvSpPr>
            <a:spLocks noGrp="1" noChangeArrowheads="1"/>
          </p:cNvSpPr>
          <p:nvPr>
            <p:ph type="body" idx="12"/>
            <p:custDataLst>
              <p:tags r:id="rId1"/>
            </p:custDataLst>
          </p:nvPr>
        </p:nvSpPr>
        <p:spPr bwMode="auto">
          <a:xfrm>
            <a:off x="251521" y="1276624"/>
            <a:ext cx="2808311" cy="2879302"/>
          </a:xfrm>
          <a:prstGeom prst="rect">
            <a:avLst/>
          </a:prstGeom>
          <a:solidFill>
            <a:srgbClr val="FFFFFF"/>
          </a:solidFill>
          <a:ln w="6350" cap="rnd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46800" rIns="72000" bIns="46800"/>
          <a:lstStyle/>
          <a:p>
            <a:pPr marL="265113" lvl="1" indent="-263525">
              <a:buClr>
                <a:srgbClr val="D10019"/>
              </a:buClr>
              <a:buSzPct val="90000"/>
            </a:pPr>
            <a:r>
              <a:rPr lang="de-AT" sz="1200" b="1" dirty="0">
                <a:solidFill>
                  <a:srgbClr val="000000"/>
                </a:solidFill>
              </a:rPr>
              <a:t>Template für Ihr CEO-Zitat </a:t>
            </a:r>
          </a:p>
          <a:p>
            <a:pPr marL="277813" lvl="2" indent="0">
              <a:spcBef>
                <a:spcPct val="25000"/>
              </a:spcBef>
              <a:buClr>
                <a:schemeClr val="bg1">
                  <a:lumMod val="50000"/>
                </a:schemeClr>
              </a:buClr>
              <a:buSzPct val="80000"/>
              <a:buNone/>
            </a:pPr>
            <a:endParaRPr lang="de-AT" sz="1200" b="1" dirty="0">
              <a:solidFill>
                <a:srgbClr val="000000"/>
              </a:solidFill>
            </a:endParaRPr>
          </a:p>
          <a:p>
            <a:pPr marL="265113" lvl="1" indent="-263525">
              <a:buClr>
                <a:srgbClr val="D10019"/>
              </a:buClr>
              <a:buSzPct val="90000"/>
            </a:pPr>
            <a:r>
              <a:rPr lang="de-AT" sz="1200" b="1" dirty="0">
                <a:solidFill>
                  <a:srgbClr val="000000"/>
                </a:solidFill>
                <a:ea typeface="ＭＳ Ｐゴシック"/>
              </a:rPr>
              <a:t>Bitte um Zusendung bis zum Sommer für den offiziellen Geburtstag der Wiener Börse am 2. September 2021</a:t>
            </a:r>
          </a:p>
          <a:p>
            <a:pPr marL="277813" lvl="2" indent="0">
              <a:spcBef>
                <a:spcPct val="25000"/>
              </a:spcBef>
              <a:buClr>
                <a:schemeClr val="bg1">
                  <a:lumMod val="50000"/>
                </a:schemeClr>
              </a:buClr>
              <a:buSzPct val="80000"/>
              <a:buNone/>
            </a:pPr>
            <a:endParaRPr lang="de-AT" sz="1200" b="1" dirty="0">
              <a:solidFill>
                <a:srgbClr val="000000"/>
              </a:solidFill>
            </a:endParaRPr>
          </a:p>
          <a:p>
            <a:pPr marL="265113" lvl="1" indent="-263525">
              <a:buClr>
                <a:srgbClr val="D10019"/>
              </a:buClr>
              <a:buSzPct val="90000"/>
            </a:pPr>
            <a:r>
              <a:rPr lang="de-AT" sz="1200" b="1" dirty="0">
                <a:solidFill>
                  <a:srgbClr val="000000"/>
                </a:solidFill>
              </a:rPr>
              <a:t>Für Website und </a:t>
            </a:r>
            <a:r>
              <a:rPr lang="de-AT" sz="1200" b="1" dirty="0" err="1">
                <a:solidFill>
                  <a:srgbClr val="000000"/>
                </a:solidFill>
              </a:rPr>
              <a:t>Social</a:t>
            </a:r>
            <a:r>
              <a:rPr lang="de-AT" sz="1200" b="1" dirty="0">
                <a:solidFill>
                  <a:srgbClr val="000000"/>
                </a:solidFill>
              </a:rPr>
              <a:t> Media Kanäle der Wiener Börse und des Emittenten</a:t>
            </a:r>
          </a:p>
          <a:p>
            <a:pPr marL="1588" lvl="1" indent="0">
              <a:buClr>
                <a:srgbClr val="D10019"/>
              </a:buClr>
              <a:buSzPct val="90000"/>
              <a:buNone/>
            </a:pPr>
            <a:endParaRPr lang="de-AT" sz="1100" b="1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7F1CF30-ACD5-4056-AA17-4CB997D1D1C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1109" y="1131590"/>
            <a:ext cx="4320479" cy="3310805"/>
          </a:xfrm>
          <a:prstGeom prst="rect">
            <a:avLst/>
          </a:prstGeom>
          <a:solidFill>
            <a:srgbClr val="FFFFFF"/>
          </a:solidFill>
          <a:ln w="6350" cap="rnd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46800" rIns="72000" bIns="46800"/>
          <a:lstStyle>
            <a:lvl1pPr marL="0" indent="0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rgbClr val="D10019"/>
              </a:buClr>
              <a:buSzPct val="150000"/>
              <a:buFont typeface="Wingdings" charset="0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2425" indent="-350838" algn="l" rtl="0" eaLnBrk="1" fontAlgn="base" hangingPunct="1">
              <a:lnSpc>
                <a:spcPct val="11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71437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n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76325" indent="-360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5000"/>
              <a:buFont typeface="Wingdings" charset="0"/>
              <a:buChar char="¨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192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8764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336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7908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48025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5113" lvl="1" indent="-263525">
              <a:buClr>
                <a:srgbClr val="D10019"/>
              </a:buClr>
              <a:buSzPct val="90000"/>
            </a:pPr>
            <a:endParaRPr lang="de-AT" sz="1200" dirty="0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2FC542C1-F7A7-47F6-BC4A-107D58278E1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51924" y="4579115"/>
            <a:ext cx="8639663" cy="44090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lIns="90000" rIns="90000" anchor="ctr"/>
          <a:lstStyle/>
          <a:p>
            <a:pPr algn="ctr">
              <a:defRPr/>
            </a:pPr>
            <a:br>
              <a:rPr lang="de-AT" sz="1600" dirty="0">
                <a:solidFill>
                  <a:schemeClr val="bg1"/>
                </a:solidFill>
              </a:rPr>
            </a:br>
            <a:endParaRPr lang="de-AT" sz="16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AT" sz="1600" dirty="0">
                <a:solidFill>
                  <a:schemeClr val="bg1"/>
                </a:solidFill>
              </a:rPr>
              <a:t>„Ambassador der Wiener Börse“ - für das besondere Finanzmarkt-Jubiläum</a:t>
            </a:r>
          </a:p>
          <a:p>
            <a:pPr algn="ctr">
              <a:defRPr/>
            </a:pPr>
            <a:endParaRPr lang="de-AT" sz="1600" dirty="0">
              <a:solidFill>
                <a:schemeClr val="bg1"/>
              </a:solidFill>
            </a:endParaRPr>
          </a:p>
          <a:p>
            <a:pPr lvl="0" algn="ctr">
              <a:defRPr/>
            </a:pPr>
            <a:endParaRPr kumimoji="0" lang="en-US" sz="1400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39A1D32-ACF0-4A85-9DE4-672850E8F5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34219"/>
            <a:ext cx="5355381" cy="2677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437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F50C209-AD1C-481B-A9FC-A01D5E397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834FEB-5CE9-478E-B36F-D9E76D4A3ADD}" type="slidenum">
              <a:rPr lang="de-D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r>
              <a:rPr lang="de-DE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892CED0-73E8-0E49-BC33-CF989B82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6462B01-4DB2-5C4A-AEAD-57C750C81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691" y="-123478"/>
            <a:ext cx="89842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F50C209-AD1C-481B-A9FC-A01D5E397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834FEB-5CE9-478E-B36F-D9E76D4A3ADD}" type="slidenum">
              <a:rPr lang="de-DE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r>
              <a:rPr lang="de-DE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892CED0-73E8-0E49-BC33-CF989B82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F74D01-2A7F-0547-8F07-E21F1EB70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995"/>
            <a:ext cx="8412879" cy="47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7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Wiener Börse auf einen Blick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834FEB-5CE9-478E-B36F-D9E76D4A3ADD}" type="slidenum">
              <a:rPr lang="de-DE" smtClean="0"/>
              <a:pPr>
                <a:defRPr/>
              </a:pPr>
              <a:t>9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1475" y="4758117"/>
            <a:ext cx="47053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AT" sz="800" dirty="0"/>
              <a:t>Geregelte Märkte und Vienna MTF, Stand: Dezember 2020, Quelle: Wiener Börse AG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-231833" y="1504121"/>
            <a:ext cx="9294708" cy="2896434"/>
            <a:chOff x="-231833" y="1504121"/>
            <a:chExt cx="9294708" cy="2896434"/>
          </a:xfrm>
        </p:grpSpPr>
        <p:grpSp>
          <p:nvGrpSpPr>
            <p:cNvPr id="4" name="Gruppieren 3"/>
            <p:cNvGrpSpPr/>
            <p:nvPr/>
          </p:nvGrpSpPr>
          <p:grpSpPr>
            <a:xfrm>
              <a:off x="-231833" y="2742737"/>
              <a:ext cx="9294708" cy="1657818"/>
              <a:chOff x="-380695" y="2742737"/>
              <a:chExt cx="9294708" cy="1657818"/>
            </a:xfrm>
          </p:grpSpPr>
          <p:grpSp>
            <p:nvGrpSpPr>
              <p:cNvPr id="34" name="Gruppieren 33"/>
              <p:cNvGrpSpPr/>
              <p:nvPr/>
            </p:nvGrpSpPr>
            <p:grpSpPr>
              <a:xfrm>
                <a:off x="-380695" y="2742737"/>
                <a:ext cx="3233625" cy="1657814"/>
                <a:chOff x="-370595" y="2727788"/>
                <a:chExt cx="3408491" cy="1747463"/>
              </a:xfrm>
            </p:grpSpPr>
            <p:grpSp>
              <p:nvGrpSpPr>
                <p:cNvPr id="23" name="Gruppieren 22"/>
                <p:cNvGrpSpPr/>
                <p:nvPr/>
              </p:nvGrpSpPr>
              <p:grpSpPr>
                <a:xfrm>
                  <a:off x="610997" y="2727788"/>
                  <a:ext cx="1485088" cy="1357663"/>
                  <a:chOff x="244668" y="1491963"/>
                  <a:chExt cx="2176924" cy="1990136"/>
                </a:xfrm>
              </p:grpSpPr>
              <p:pic>
                <p:nvPicPr>
                  <p:cNvPr id="3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4668" y="1491963"/>
                    <a:ext cx="2176924" cy="1990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1" name="Rechteck 30"/>
                  <p:cNvSpPr/>
                  <p:nvPr/>
                </p:nvSpPr>
                <p:spPr>
                  <a:xfrm>
                    <a:off x="834470" y="2115713"/>
                    <a:ext cx="1133030" cy="68955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108,18</a:t>
                    </a:r>
                    <a:endParaRPr lang="de-DE" sz="1400" b="1" dirty="0">
                      <a:solidFill>
                        <a:schemeClr val="bg1"/>
                      </a:solidFill>
                    </a:endParaRPr>
                  </a:p>
                  <a:p>
                    <a:pPr algn="ctr"/>
                    <a:r>
                      <a:rPr lang="de-DE" sz="900" dirty="0">
                        <a:solidFill>
                          <a:schemeClr val="bg1"/>
                        </a:solidFill>
                      </a:rPr>
                      <a:t>Mrd. Euro</a:t>
                    </a:r>
                  </a:p>
                </p:txBody>
              </p:sp>
            </p:grpSp>
            <p:sp>
              <p:nvSpPr>
                <p:cNvPr id="17" name="Textfeld 16"/>
                <p:cNvSpPr txBox="1"/>
                <p:nvPr/>
              </p:nvSpPr>
              <p:spPr>
                <a:xfrm>
                  <a:off x="-370595" y="3988621"/>
                  <a:ext cx="3408491" cy="486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200" b="1" dirty="0">
                      <a:latin typeface="+mj-lt"/>
                    </a:rPr>
                    <a:t>Marktkapitalisierung</a:t>
                  </a:r>
                </a:p>
                <a:p>
                  <a:pPr algn="ctr"/>
                  <a:r>
                    <a:rPr lang="de-DE" sz="1200" dirty="0">
                      <a:latin typeface="+mj-lt"/>
                    </a:rPr>
                    <a:t>Inland</a:t>
                  </a:r>
                </a:p>
              </p:txBody>
            </p:sp>
          </p:grpSp>
          <p:grpSp>
            <p:nvGrpSpPr>
              <p:cNvPr id="37" name="Gruppieren 36"/>
              <p:cNvGrpSpPr/>
              <p:nvPr/>
            </p:nvGrpSpPr>
            <p:grpSpPr>
              <a:xfrm>
                <a:off x="4883252" y="2845920"/>
                <a:ext cx="2363468" cy="1554632"/>
                <a:chOff x="5154261" y="2836548"/>
                <a:chExt cx="2491278" cy="1638702"/>
              </a:xfrm>
            </p:grpSpPr>
            <p:sp>
              <p:nvSpPr>
                <p:cNvPr id="18" name="Textfeld 17"/>
                <p:cNvSpPr txBox="1"/>
                <p:nvPr/>
              </p:nvSpPr>
              <p:spPr>
                <a:xfrm>
                  <a:off x="5154261" y="3988620"/>
                  <a:ext cx="2491278" cy="486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200" b="1" dirty="0">
                      <a:latin typeface="+mj-lt"/>
                    </a:rPr>
                    <a:t>Trading System Services</a:t>
                  </a:r>
                </a:p>
                <a:p>
                  <a:pPr algn="ctr"/>
                  <a:r>
                    <a:rPr lang="de-DE" sz="1200" dirty="0">
                      <a:latin typeface="+mj-lt"/>
                    </a:rPr>
                    <a:t>Für 5 Märkte</a:t>
                  </a:r>
                </a:p>
              </p:txBody>
            </p:sp>
            <p:grpSp>
              <p:nvGrpSpPr>
                <p:cNvPr id="24" name="Gruppieren 23"/>
                <p:cNvGrpSpPr/>
                <p:nvPr/>
              </p:nvGrpSpPr>
              <p:grpSpPr>
                <a:xfrm>
                  <a:off x="5702447" y="2836548"/>
                  <a:ext cx="1394905" cy="1045063"/>
                  <a:chOff x="2486030" y="1677262"/>
                  <a:chExt cx="1936565" cy="1385663"/>
                </a:xfrm>
              </p:grpSpPr>
              <p:pic>
                <p:nvPicPr>
                  <p:cNvPr id="28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86030" y="1677262"/>
                    <a:ext cx="1936565" cy="1385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9" name="Rechteck 28"/>
                  <p:cNvSpPr/>
                  <p:nvPr/>
                </p:nvSpPr>
                <p:spPr>
                  <a:xfrm>
                    <a:off x="2829315" y="2139834"/>
                    <a:ext cx="1133029" cy="73126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de-DE" sz="2800" b="1" dirty="0">
                        <a:solidFill>
                          <a:srgbClr val="D10019"/>
                        </a:solidFill>
                      </a:rPr>
                      <a:t>5</a:t>
                    </a:r>
                  </a:p>
                </p:txBody>
              </p:sp>
            </p:grpSp>
          </p:grpSp>
          <p:grpSp>
            <p:nvGrpSpPr>
              <p:cNvPr id="35" name="Gruppieren 34"/>
              <p:cNvGrpSpPr/>
              <p:nvPr/>
            </p:nvGrpSpPr>
            <p:grpSpPr>
              <a:xfrm>
                <a:off x="1727754" y="2884668"/>
                <a:ext cx="2363468" cy="1515887"/>
                <a:chOff x="1780623" y="2877390"/>
                <a:chExt cx="2491278" cy="1597861"/>
              </a:xfrm>
            </p:grpSpPr>
            <p:sp>
              <p:nvSpPr>
                <p:cNvPr id="19" name="Textfeld 18"/>
                <p:cNvSpPr txBox="1"/>
                <p:nvPr/>
              </p:nvSpPr>
              <p:spPr>
                <a:xfrm>
                  <a:off x="1780623" y="3988621"/>
                  <a:ext cx="2491278" cy="486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200" b="1" dirty="0">
                      <a:latin typeface="+mj-lt"/>
                    </a:rPr>
                    <a:t>88 Handelsteilnehmer</a:t>
                  </a:r>
                </a:p>
                <a:p>
                  <a:pPr algn="ctr"/>
                  <a:r>
                    <a:rPr lang="de-DE" sz="1200">
                      <a:latin typeface="+mj-lt"/>
                    </a:rPr>
                    <a:t>davon 62 </a:t>
                  </a:r>
                  <a:r>
                    <a:rPr lang="de-DE" sz="1200" dirty="0">
                      <a:latin typeface="+mj-lt"/>
                    </a:rPr>
                    <a:t>international</a:t>
                  </a:r>
                </a:p>
              </p:txBody>
            </p:sp>
            <p:pic>
              <p:nvPicPr>
                <p:cNvPr id="25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0870" y="2877390"/>
                  <a:ext cx="1390783" cy="991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6" name="Gruppieren 35"/>
              <p:cNvGrpSpPr/>
              <p:nvPr/>
            </p:nvGrpSpPr>
            <p:grpSpPr>
              <a:xfrm>
                <a:off x="3233056" y="2856744"/>
                <a:ext cx="2363468" cy="1543807"/>
                <a:chOff x="3474203" y="2847959"/>
                <a:chExt cx="2491278" cy="1627292"/>
              </a:xfrm>
            </p:grpSpPr>
            <p:sp>
              <p:nvSpPr>
                <p:cNvPr id="20" name="Textfeld 19"/>
                <p:cNvSpPr txBox="1"/>
                <p:nvPr/>
              </p:nvSpPr>
              <p:spPr>
                <a:xfrm>
                  <a:off x="3474203" y="3988620"/>
                  <a:ext cx="2491278" cy="486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200" b="1" dirty="0">
                      <a:latin typeface="+mj-lt"/>
                    </a:rPr>
                    <a:t>140+ Indizes</a:t>
                  </a:r>
                </a:p>
                <a:p>
                  <a:pPr algn="ctr"/>
                  <a:r>
                    <a:rPr lang="de-DE" sz="1200" dirty="0">
                      <a:latin typeface="+mj-lt"/>
                    </a:rPr>
                    <a:t>Für 14 Märkte</a:t>
                  </a:r>
                </a:p>
              </p:txBody>
            </p:sp>
            <p:pic>
              <p:nvPicPr>
                <p:cNvPr id="26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3004" y="2847959"/>
                  <a:ext cx="1072572" cy="1022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3" name="Gruppieren 32"/>
              <p:cNvGrpSpPr/>
              <p:nvPr/>
            </p:nvGrpSpPr>
            <p:grpSpPr>
              <a:xfrm>
                <a:off x="6550545" y="2979323"/>
                <a:ext cx="2363468" cy="1421229"/>
                <a:chOff x="6733591" y="2977165"/>
                <a:chExt cx="2491278" cy="1498084"/>
              </a:xfrm>
            </p:grpSpPr>
            <p:pic>
              <p:nvPicPr>
                <p:cNvPr id="27" name="Picture 5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42073" y="2977165"/>
                  <a:ext cx="956746" cy="904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Textfeld 21"/>
                <p:cNvSpPr txBox="1"/>
                <p:nvPr/>
              </p:nvSpPr>
              <p:spPr>
                <a:xfrm>
                  <a:off x="6733591" y="3988619"/>
                  <a:ext cx="2491278" cy="486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200" b="1" dirty="0">
                      <a:latin typeface="+mj-lt"/>
                    </a:rPr>
                    <a:t>Market Data Hub</a:t>
                  </a:r>
                </a:p>
                <a:p>
                  <a:pPr algn="ctr"/>
                  <a:r>
                    <a:rPr lang="de-DE" sz="1200" dirty="0">
                      <a:latin typeface="+mj-lt"/>
                    </a:rPr>
                    <a:t>Für 11 Märkte</a:t>
                  </a:r>
                </a:p>
              </p:txBody>
            </p:sp>
          </p:grpSp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455" y="1504121"/>
              <a:ext cx="918158" cy="10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" name="Gruppieren 38"/>
            <p:cNvGrpSpPr/>
            <p:nvPr/>
          </p:nvGrpSpPr>
          <p:grpSpPr>
            <a:xfrm>
              <a:off x="1847612" y="1645314"/>
              <a:ext cx="6519625" cy="750539"/>
              <a:chOff x="1473853" y="1630393"/>
              <a:chExt cx="6872189" cy="791126"/>
            </a:xfrm>
          </p:grpSpPr>
          <p:sp>
            <p:nvSpPr>
              <p:cNvPr id="9" name="Textfeld 8"/>
              <p:cNvSpPr txBox="1"/>
              <p:nvPr/>
            </p:nvSpPr>
            <p:spPr>
              <a:xfrm>
                <a:off x="1473853" y="1630393"/>
                <a:ext cx="1199407" cy="68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latin typeface="+mj-lt"/>
                  </a:rPr>
                  <a:t>814</a:t>
                </a:r>
              </a:p>
              <a:p>
                <a:pPr algn="ctr"/>
                <a:r>
                  <a:rPr lang="de-DE" sz="1800" dirty="0">
                    <a:latin typeface="+mj-lt"/>
                  </a:rPr>
                  <a:t>Aktien</a:t>
                </a:r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2401538" y="1642910"/>
                <a:ext cx="1626919" cy="68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latin typeface="+mj-lt"/>
                  </a:rPr>
                  <a:t>5.781</a:t>
                </a:r>
                <a:endParaRPr lang="de-DE" sz="1800" b="1" dirty="0">
                  <a:latin typeface="+mj-lt"/>
                </a:endParaRPr>
              </a:p>
              <a:p>
                <a:pPr algn="ctr"/>
                <a:r>
                  <a:rPr lang="de-DE" sz="1800" dirty="0">
                    <a:latin typeface="+mj-lt"/>
                  </a:rPr>
                  <a:t>Anleihen</a:t>
                </a: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3557709" y="1642910"/>
                <a:ext cx="2572863" cy="68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latin typeface="+mj-lt"/>
                  </a:rPr>
                  <a:t>1.168</a:t>
                </a:r>
                <a:endParaRPr lang="de-DE" sz="1800" b="1" dirty="0">
                  <a:latin typeface="+mj-lt"/>
                </a:endParaRPr>
              </a:p>
              <a:p>
                <a:pPr algn="ctr"/>
                <a:r>
                  <a:rPr lang="de-DE" sz="1800" dirty="0">
                    <a:latin typeface="+mj-lt"/>
                  </a:rPr>
                  <a:t>Optionsscheine</a:t>
                </a: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5508020" y="1642910"/>
                <a:ext cx="2080161" cy="68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latin typeface="+mj-lt"/>
                  </a:rPr>
                  <a:t>6.703</a:t>
                </a:r>
                <a:endParaRPr lang="de-DE" sz="1800" b="1" dirty="0">
                  <a:latin typeface="+mj-lt"/>
                </a:endParaRPr>
              </a:p>
              <a:p>
                <a:pPr algn="ctr"/>
                <a:r>
                  <a:rPr lang="de-DE" sz="1800" dirty="0">
                    <a:latin typeface="+mj-lt"/>
                  </a:rPr>
                  <a:t>Zertifikate</a:t>
                </a:r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7146635" y="1642910"/>
                <a:ext cx="1199407" cy="77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b="1" dirty="0">
                    <a:latin typeface="+mj-lt"/>
                  </a:rPr>
                  <a:t>114</a:t>
                </a:r>
                <a:endParaRPr lang="de-DE" sz="1800" b="1" dirty="0">
                  <a:latin typeface="+mj-lt"/>
                </a:endParaRPr>
              </a:p>
              <a:p>
                <a:pPr algn="ctr"/>
                <a:r>
                  <a:rPr lang="de-DE" sz="1800" dirty="0">
                    <a:latin typeface="+mj-lt"/>
                  </a:rPr>
                  <a:t>ETFs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4248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sjbba81UKTIBEG2o8jx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TJrrzmRFKI5pRltP7pN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PsMp9TQxSC8T1icJ4cX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.k28RlT461H0h9sefcr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uW__VNReKlvNsg0yfic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0zuxJ75TiCKG5q.HtS6S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lDSlC.RuecD6jEQTTJ3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ns36bhRyKMA4xHML9Tl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XKtqHgQT.StKt3KyZq.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1DoETFQdqOtDjC19VC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bwT2dsT6S9ku093ak.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sjbba81UKTIBEG2o8jx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tbSiOjROetrocS_1kF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blVnTAQkWHfJNnClrdi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05o4gJQAKBCVFvYWaiG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rVlTb0S12KlbxeCDUUi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Nk628yR0CJVKxa0EHhF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WpQ8vNSx.Irw_hX5XJm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05o4gJQAKBCVFvYWaiG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0zuxJ75TiCKG5q.HtS6S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vSVmQbtEqnLIZM8OXLy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vSVmQbtEqnLIZM8OXL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4fbXIMcdEuSR_9qYZrPW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05o4gJQAKBCVFvYWaiG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05o4gJQAKBCVFvYWai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Gomtq9Qru4EJ1zUO5.e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TJrrzmRFKI5pRltP7pN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PsMp9TQxSC8T1icJ4cX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.k28RlT461H0h9sefcr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uW__VNReKlvNsg0yfic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0zuxJ75TiCKG5q.HtS6S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lDSlC.RuecD6jEQTTJ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vSVmQbtEqnLIZM8OXLy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ns36bhRyKMA4xHML9Tl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XKtqHgQT.StKt3KyZq.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1DoETFQdqOtDjC19VCP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bwT2dsT6S9ku093ak.c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tbSiOjROetrocS_1kFo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blVnTAQkWHfJNnClrdi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05o4gJQAKBCVFvYWaiG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rVlTb0S12KlbxeCDUUi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Nk628yR0CJVKxa0EHhF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WpQ8vNSx.Irw_hX5XJm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vSVmQbtEqnLIZM8OXLy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05o4gJQAKBCVFvYWaiG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0zuxJ75TiCKG5q.HtS6S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vSVmQbtEqnLIZM8OXLy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vSVmQbtEqnLIZM8OXLy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05o4gJQAKBCVFvYWaiG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05o4gJQAKBCVFvYWaiG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vSVmQbtEqnLIZM8OXL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vSVmQbtEqnLIZM8OXLy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Gomtq9Qru4EJ1zUO5.ew"/>
</p:tagLst>
</file>

<file path=ppt/theme/theme1.xml><?xml version="1.0" encoding="utf-8"?>
<a:theme xmlns:a="http://schemas.openxmlformats.org/drawingml/2006/main" name="Folienmaster neu_16.9">
  <a:themeElements>
    <a:clrScheme name="Benutzerdefiniert 1">
      <a:dk1>
        <a:srgbClr val="000000"/>
      </a:dk1>
      <a:lt1>
        <a:srgbClr val="FFFFFF"/>
      </a:lt1>
      <a:dk2>
        <a:srgbClr val="D9D9D9"/>
      </a:dk2>
      <a:lt2>
        <a:srgbClr val="808080"/>
      </a:lt2>
      <a:accent1>
        <a:srgbClr val="D71920"/>
      </a:accent1>
      <a:accent2>
        <a:srgbClr val="5C646C"/>
      </a:accent2>
      <a:accent3>
        <a:srgbClr val="B3BCC2"/>
      </a:accent3>
      <a:accent4>
        <a:srgbClr val="D6DADE"/>
      </a:accent4>
      <a:accent5>
        <a:srgbClr val="C8AC7C"/>
      </a:accent5>
      <a:accent6>
        <a:srgbClr val="007AA2"/>
      </a:accent6>
      <a:hlink>
        <a:srgbClr val="349491"/>
      </a:hlink>
      <a:folHlink>
        <a:srgbClr val="15515A"/>
      </a:folHlink>
    </a:clrScheme>
    <a:fontScheme name="Wiener Boers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D1001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9D9D9"/>
        </a:accent1>
        <a:accent2>
          <a:srgbClr val="585858"/>
        </a:accent2>
        <a:accent3>
          <a:srgbClr val="FFFFFF"/>
        </a:accent3>
        <a:accent4>
          <a:srgbClr val="000000"/>
        </a:accent4>
        <a:accent5>
          <a:srgbClr val="E9E9E9"/>
        </a:accent5>
        <a:accent6>
          <a:srgbClr val="4F4F4F"/>
        </a:accent6>
        <a:hlink>
          <a:srgbClr val="D1001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 Wiener Börse.potx" id="{E071C3A6-AF94-4AE2-9D16-FDF032348DB7}" vid="{8981962E-5C7C-4162-A4C9-D8B2E9277BEC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Bildschirmpräsentation (16:9)</PresentationFormat>
  <Paragraphs>204</Paragraphs>
  <Slides>15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Folienmaster neu_16.9</vt:lpstr>
      <vt:lpstr>Benutzerdefiniertes Design</vt:lpstr>
      <vt:lpstr>think-cell Folie</vt:lpstr>
      <vt:lpstr>Chart</vt:lpstr>
      <vt:lpstr>The Next 250.</vt:lpstr>
      <vt:lpstr>PowerPoint-Präsentation</vt:lpstr>
      <vt:lpstr>PowerPoint-Präsentation</vt:lpstr>
      <vt:lpstr> </vt:lpstr>
      <vt:lpstr> </vt:lpstr>
      <vt:lpstr>Virtuelle Geburtstagsgrüße zum Jubiläum </vt:lpstr>
      <vt:lpstr>PowerPoint-Präsentation</vt:lpstr>
      <vt:lpstr>PowerPoint-Präsentation</vt:lpstr>
      <vt:lpstr>Die Wiener Börse auf einen Blick</vt:lpstr>
      <vt:lpstr>Vienna Stock Exchange at a glance</vt:lpstr>
      <vt:lpstr>Die Wiener Börse AG Hohe Diversifizierung und starkes Netzwerk </vt:lpstr>
      <vt:lpstr>The company Wiener Börse AG has diversified revenue streams and a strong network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Next 250.</dc:title>
  <dc:creator>RESCH, Julia</dc:creator>
  <cp:lastModifiedBy>FRANK, Stephanie</cp:lastModifiedBy>
  <cp:revision>57</cp:revision>
  <dcterms:created xsi:type="dcterms:W3CDTF">2020-12-11T13:52:41Z</dcterms:created>
  <dcterms:modified xsi:type="dcterms:W3CDTF">2021-01-13T14:14:50Z</dcterms:modified>
</cp:coreProperties>
</file>